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9" r:id="rId4"/>
    <p:sldId id="262" r:id="rId5"/>
    <p:sldId id="268" r:id="rId6"/>
    <p:sldId id="257" r:id="rId7"/>
    <p:sldId id="263" r:id="rId8"/>
    <p:sldId id="267" r:id="rId9"/>
    <p:sldId id="260" r:id="rId10"/>
    <p:sldId id="264" r:id="rId11"/>
    <p:sldId id="265" r:id="rId12"/>
    <p:sldId id="266" r:id="rId13"/>
    <p:sldId id="25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98" autoAdjust="0"/>
    <p:restoredTop sz="94660"/>
  </p:normalViewPr>
  <p:slideViewPr>
    <p:cSldViewPr>
      <p:cViewPr varScale="1">
        <p:scale>
          <a:sx n="114" d="100"/>
          <a:sy n="114" d="100"/>
        </p:scale>
        <p:origin x="-99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fld id="{56B6D4A1-E144-4007-BB10-2A04679CF6BA}" type="datetimeFigureOut">
              <a:rPr lang="en-US"/>
              <a:pPr>
                <a:defRPr/>
              </a:pPr>
              <a:t>4/4/2018</a:t>
            </a:fld>
            <a:endParaRPr lang="en-AU" dirty="0"/>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64040CBE-6CE6-4F23-8D5D-D2C1FA74DCFF}" type="slidenum">
              <a:rPr lang="en-AU"/>
              <a:pPr>
                <a:defRPr/>
              </a:pPr>
              <a:t>‹#›</a:t>
            </a:fld>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4235E96C-BEE2-4422-9259-59958A54C398}" type="datetimeFigureOut">
              <a:rPr lang="en-US"/>
              <a:pPr>
                <a:defRPr/>
              </a:pPr>
              <a:t>4/4/2018</a:t>
            </a:fld>
            <a:endParaRPr lang="en-AU" dirty="0"/>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7B821E6C-8073-4DF9-A844-A445D2AB33F5}" type="slidenum">
              <a:rPr lang="en-AU"/>
              <a:pPr>
                <a:defRPr/>
              </a:pPr>
              <a:t>‹#›</a:t>
            </a:fld>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E94E339-E562-44EB-B8CF-CC2D2078B45E}" type="datetimeFigureOut">
              <a:rPr lang="en-US"/>
              <a:pPr>
                <a:defRPr/>
              </a:pPr>
              <a:t>4/4/2018</a:t>
            </a:fld>
            <a:endParaRPr lang="en-AU" dirty="0"/>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3221772E-0BC2-4884-A178-611789FE4FE7}" type="slidenum">
              <a:rPr lang="en-AU"/>
              <a:pPr>
                <a:defRPr/>
              </a:pPr>
              <a:t>‹#›</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3"/>
          <p:cNvSpPr>
            <a:spLocks noGrp="1"/>
          </p:cNvSpPr>
          <p:nvPr>
            <p:ph type="dt" sz="half" idx="10"/>
          </p:nvPr>
        </p:nvSpPr>
        <p:spPr/>
        <p:txBody>
          <a:bodyPr/>
          <a:lstStyle>
            <a:lvl1pPr>
              <a:defRPr/>
            </a:lvl1pPr>
          </a:lstStyle>
          <a:p>
            <a:pPr>
              <a:defRPr/>
            </a:pPr>
            <a:fld id="{2D29320D-CD16-4284-9BD3-C034C52E4915}" type="datetimeFigureOut">
              <a:rPr lang="en-US"/>
              <a:pPr>
                <a:defRPr/>
              </a:pPr>
              <a:t>4/4/2018</a:t>
            </a:fld>
            <a:endParaRPr lang="en-AU" dirty="0"/>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7BD1A75D-A8CD-415A-B072-AFC23BA59B17}" type="slidenum">
              <a:rPr lang="en-AU"/>
              <a:pPr>
                <a:defRPr/>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3"/>
          <p:cNvSpPr>
            <a:spLocks noGrp="1"/>
          </p:cNvSpPr>
          <p:nvPr>
            <p:ph type="dt" sz="half" idx="10"/>
          </p:nvPr>
        </p:nvSpPr>
        <p:spPr/>
        <p:txBody>
          <a:bodyPr/>
          <a:lstStyle>
            <a:lvl1pPr>
              <a:defRPr/>
            </a:lvl1pPr>
          </a:lstStyle>
          <a:p>
            <a:pPr>
              <a:defRPr/>
            </a:pPr>
            <a:fld id="{D06B29F3-8D42-4DED-A1C8-6F1B90428D01}" type="datetimeFigureOut">
              <a:rPr lang="en-US"/>
              <a:pPr>
                <a:defRPr/>
              </a:pPr>
              <a:t>4/4/2018</a:t>
            </a:fld>
            <a:endParaRPr lang="en-AU" dirty="0"/>
          </a:p>
        </p:txBody>
      </p:sp>
      <p:sp>
        <p:nvSpPr>
          <p:cNvPr id="8" name="Footer Placeholder 4"/>
          <p:cNvSpPr>
            <a:spLocks noGrp="1"/>
          </p:cNvSpPr>
          <p:nvPr>
            <p:ph type="ftr" sz="quarter" idx="11"/>
          </p:nvPr>
        </p:nvSpPr>
        <p:spPr/>
        <p:txBody>
          <a:bodyPr/>
          <a:lstStyle>
            <a:lvl1pPr>
              <a:defRPr/>
            </a:lvl1pPr>
          </a:lstStyle>
          <a:p>
            <a:pPr>
              <a:defRPr/>
            </a:pPr>
            <a:endParaRPr lang="en-AU"/>
          </a:p>
        </p:txBody>
      </p:sp>
      <p:sp>
        <p:nvSpPr>
          <p:cNvPr id="9" name="Slide Number Placeholder 5"/>
          <p:cNvSpPr>
            <a:spLocks noGrp="1"/>
          </p:cNvSpPr>
          <p:nvPr>
            <p:ph type="sldNum" sz="quarter" idx="12"/>
          </p:nvPr>
        </p:nvSpPr>
        <p:spPr/>
        <p:txBody>
          <a:bodyPr/>
          <a:lstStyle>
            <a:lvl1pPr>
              <a:defRPr/>
            </a:lvl1pPr>
          </a:lstStyle>
          <a:p>
            <a:pPr>
              <a:defRPr/>
            </a:pPr>
            <a:fld id="{9DFC40E4-952C-4721-9363-A37C547F8FC1}" type="slidenum">
              <a:rPr lang="en-AU"/>
              <a:pPr>
                <a:defRPr/>
              </a:pPr>
              <a:t>‹#›</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fld id="{9A2F10AA-6016-4BA8-BDE2-4A61CACB93A8}" type="datetimeFigureOut">
              <a:rPr lang="en-US"/>
              <a:pPr>
                <a:defRPr/>
              </a:pPr>
              <a:t>4/4/2018</a:t>
            </a:fld>
            <a:endParaRPr lang="en-AU" dirty="0"/>
          </a:p>
        </p:txBody>
      </p:sp>
      <p:sp>
        <p:nvSpPr>
          <p:cNvPr id="4" name="Footer Placeholder 4"/>
          <p:cNvSpPr>
            <a:spLocks noGrp="1"/>
          </p:cNvSpPr>
          <p:nvPr>
            <p:ph type="ftr" sz="quarter" idx="11"/>
          </p:nvPr>
        </p:nvSpPr>
        <p:spPr/>
        <p:txBody>
          <a:bodyPr/>
          <a:lstStyle>
            <a:lvl1pPr>
              <a:defRPr/>
            </a:lvl1pPr>
          </a:lstStyle>
          <a:p>
            <a:pPr>
              <a:defRPr/>
            </a:pPr>
            <a:endParaRPr lang="en-AU"/>
          </a:p>
        </p:txBody>
      </p:sp>
      <p:sp>
        <p:nvSpPr>
          <p:cNvPr id="5" name="Slide Number Placeholder 5"/>
          <p:cNvSpPr>
            <a:spLocks noGrp="1"/>
          </p:cNvSpPr>
          <p:nvPr>
            <p:ph type="sldNum" sz="quarter" idx="12"/>
          </p:nvPr>
        </p:nvSpPr>
        <p:spPr/>
        <p:txBody>
          <a:bodyPr/>
          <a:lstStyle>
            <a:lvl1pPr>
              <a:defRPr/>
            </a:lvl1pPr>
          </a:lstStyle>
          <a:p>
            <a:pPr>
              <a:defRPr/>
            </a:pPr>
            <a:fld id="{D7D081E5-B9F0-4356-A8A1-3C86F11010B4}" type="slidenum">
              <a:rPr lang="en-AU"/>
              <a:pPr>
                <a:defRPr/>
              </a:pPr>
              <a:t>‹#›</a:t>
            </a:fld>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8DDF203-3E7E-45B6-9321-525610CAE91B}" type="datetimeFigureOut">
              <a:rPr lang="en-US"/>
              <a:pPr>
                <a:defRPr/>
              </a:pPr>
              <a:t>4/4/2018</a:t>
            </a:fld>
            <a:endParaRPr lang="en-AU" dirty="0"/>
          </a:p>
        </p:txBody>
      </p:sp>
      <p:sp>
        <p:nvSpPr>
          <p:cNvPr id="3" name="Footer Placeholder 4"/>
          <p:cNvSpPr>
            <a:spLocks noGrp="1"/>
          </p:cNvSpPr>
          <p:nvPr>
            <p:ph type="ftr" sz="quarter" idx="11"/>
          </p:nvPr>
        </p:nvSpPr>
        <p:spPr/>
        <p:txBody>
          <a:bodyPr/>
          <a:lstStyle>
            <a:lvl1pPr>
              <a:defRPr/>
            </a:lvl1pPr>
          </a:lstStyle>
          <a:p>
            <a:pPr>
              <a:defRPr/>
            </a:pPr>
            <a:endParaRPr lang="en-AU"/>
          </a:p>
        </p:txBody>
      </p:sp>
      <p:sp>
        <p:nvSpPr>
          <p:cNvPr id="4" name="Slide Number Placeholder 5"/>
          <p:cNvSpPr>
            <a:spLocks noGrp="1"/>
          </p:cNvSpPr>
          <p:nvPr>
            <p:ph type="sldNum" sz="quarter" idx="12"/>
          </p:nvPr>
        </p:nvSpPr>
        <p:spPr/>
        <p:txBody>
          <a:bodyPr/>
          <a:lstStyle>
            <a:lvl1pPr>
              <a:defRPr/>
            </a:lvl1pPr>
          </a:lstStyle>
          <a:p>
            <a:pPr>
              <a:defRPr/>
            </a:pPr>
            <a:fld id="{C9A992E8-2321-4C62-9B6B-E6B46DA0D06E}" type="slidenum">
              <a:rPr lang="en-AU"/>
              <a:pPr>
                <a:defRPr/>
              </a:pPr>
              <a:t>‹#›</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16FD6D4-3D38-4EE4-A227-C493671CB101}" type="datetimeFigureOut">
              <a:rPr lang="en-US"/>
              <a:pPr>
                <a:defRPr/>
              </a:pPr>
              <a:t>4/4/2018</a:t>
            </a:fld>
            <a:endParaRPr lang="en-AU" dirty="0"/>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3E97D736-4042-442E-90BE-D40D7154878B}" type="slidenum">
              <a:rPr lang="en-AU"/>
              <a:pPr>
                <a:defRPr/>
              </a:pPr>
              <a:t>‹#›</a:t>
            </a:fld>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5046A65-BFD4-46E6-815C-347E5C00770C}" type="datetimeFigureOut">
              <a:rPr lang="en-US"/>
              <a:pPr>
                <a:defRPr/>
              </a:pPr>
              <a:t>4/4/2018</a:t>
            </a:fld>
            <a:endParaRPr lang="en-AU" dirty="0"/>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1789D03E-98F2-4C6D-8378-30FB63C9A375}" type="slidenum">
              <a:rPr lang="en-AU"/>
              <a:pPr>
                <a:defRPr/>
              </a:pPr>
              <a:t>‹#›</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009A15ED-62D5-4C60-BC4E-699D29850769}" type="datetimeFigureOut">
              <a:rPr lang="en-US"/>
              <a:pPr>
                <a:defRPr/>
              </a:pPr>
              <a:t>4/4/2018</a:t>
            </a:fld>
            <a:endParaRPr lang="en-AU" dirty="0"/>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FF33F44E-805C-4C3A-9482-1D14B0C36653}" type="slidenum">
              <a:rPr lang="en-AU"/>
              <a:pPr>
                <a:defRPr/>
              </a:pPr>
              <a:t>‹#›</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EACE29D4-068A-446B-BFD9-1846D5E2FA67}" type="datetimeFigureOut">
              <a:rPr lang="en-US"/>
              <a:pPr>
                <a:defRPr/>
              </a:pPr>
              <a:t>4/4/2018</a:t>
            </a:fld>
            <a:endParaRPr lang="en-AU" dirty="0"/>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39902985-E663-4535-BAD4-27F9CC6462CC}" type="slidenum">
              <a:rPr lang="en-AU"/>
              <a:pPr>
                <a:defRPr/>
              </a:pPr>
              <a:t>‹#›</a:t>
            </a:fld>
            <a:endParaRPr lang="en-A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02E98BB-73FA-4CDD-98A7-3CC9526D8CF1}" type="datetimeFigureOut">
              <a:rPr lang="en-US"/>
              <a:pPr>
                <a:defRPr/>
              </a:pPr>
              <a:t>4/4/2018</a:t>
            </a:fld>
            <a:endParaRPr lang="en-AU" dirty="0"/>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64FDFDEB-ECB6-40A5-BEAA-60AADD46874C}" type="slidenum">
              <a:rPr lang="en-AU"/>
              <a:pPr>
                <a:defRPr/>
              </a:pPr>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6CBFCF8-2FED-413F-A84A-5F52EBA82431}" type="datetimeFigureOut">
              <a:rPr lang="en-US"/>
              <a:pPr>
                <a:defRPr/>
              </a:pPr>
              <a:t>4/4/2018</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C216970-52D5-42C7-863F-4112B1210C40}" type="slidenum">
              <a:rPr lang="en-AU"/>
              <a:pPr>
                <a:defRPr/>
              </a:pPr>
              <a:t>‹#›</a:t>
            </a:fld>
            <a:endParaRPr lang="en-AU" dirty="0"/>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foodbycountry.com/Germany-to-Japan/Indonesia.html" TargetMode="External"/><Relationship Id="rId2" Type="http://schemas.openxmlformats.org/officeDocument/2006/relationships/hyperlink" Target="http://www.virtualtourist.com/travel/Asia/Indonesia/Special_Capital_Region_of_Jakarta/Jakarta-1218371/Restaurants-Jakarta-Street_Food-BR-1.html" TargetMode="External"/><Relationship Id="rId1" Type="http://schemas.openxmlformats.org/officeDocument/2006/relationships/slideLayout" Target="../slideLayouts/slideLayout2.xml"/><Relationship Id="rId6" Type="http://schemas.openxmlformats.org/officeDocument/2006/relationships/hyperlink" Target="http://networkfood.files.wordpress.com/2009/06/soto-ayam.jpg" TargetMode="External"/><Relationship Id="rId5" Type="http://schemas.openxmlformats.org/officeDocument/2006/relationships/hyperlink" Target="http://ananfeatures.files.wordpress.com/2009/06/bakso1.jpg" TargetMode="External"/><Relationship Id="rId4" Type="http://schemas.openxmlformats.org/officeDocument/2006/relationships/hyperlink" Target="http://inertz.org/wp-content/uploads/2008/02/indo_fruite_rojak.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pPr eaLnBrk="1" hangingPunct="1"/>
            <a:r>
              <a:rPr lang="en-AU" b="1" smtClean="0"/>
              <a:t>FOOD </a:t>
            </a:r>
            <a:r>
              <a:rPr lang="en-AU" b="1" dirty="0" smtClean="0"/>
              <a:t>OF INDONESIA</a:t>
            </a:r>
          </a:p>
        </p:txBody>
      </p:sp>
      <p:sp>
        <p:nvSpPr>
          <p:cNvPr id="14339" name="Subtitle 2"/>
          <p:cNvSpPr>
            <a:spLocks noGrp="1"/>
          </p:cNvSpPr>
          <p:nvPr>
            <p:ph type="subTitle" idx="1"/>
          </p:nvPr>
        </p:nvSpPr>
        <p:spPr>
          <a:xfrm>
            <a:off x="1331913" y="3789363"/>
            <a:ext cx="6400800" cy="1752600"/>
          </a:xfrm>
        </p:spPr>
        <p:txBody>
          <a:bodyPr/>
          <a:lstStyle/>
          <a:p>
            <a:pPr eaLnBrk="1" hangingPunct="1"/>
            <a:endParaRPr lang="en-AU" dirty="0" smtClean="0">
              <a:solidFill>
                <a:srgbClr val="89898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p:nvPr>
        </p:nvSpPr>
        <p:spPr/>
        <p:txBody>
          <a:bodyPr/>
          <a:lstStyle/>
          <a:p>
            <a:r>
              <a:rPr lang="en-AU" smtClean="0"/>
              <a:t>Bakso</a:t>
            </a:r>
          </a:p>
        </p:txBody>
      </p:sp>
      <p:sp>
        <p:nvSpPr>
          <p:cNvPr id="15362" name="Rectangle 3"/>
          <p:cNvSpPr>
            <a:spLocks noGrp="1"/>
          </p:cNvSpPr>
          <p:nvPr>
            <p:ph type="body" idx="1"/>
          </p:nvPr>
        </p:nvSpPr>
        <p:spPr>
          <a:xfrm>
            <a:off x="468313" y="1628775"/>
            <a:ext cx="2386012" cy="4525963"/>
          </a:xfrm>
        </p:spPr>
        <p:txBody>
          <a:bodyPr/>
          <a:lstStyle/>
          <a:p>
            <a:pPr>
              <a:lnSpc>
                <a:spcPct val="80000"/>
              </a:lnSpc>
            </a:pPr>
            <a:r>
              <a:rPr lang="en-AU" sz="1600" b="1" smtClean="0"/>
              <a:t>The meatballs</a:t>
            </a:r>
          </a:p>
          <a:p>
            <a:pPr>
              <a:lnSpc>
                <a:spcPct val="80000"/>
              </a:lnSpc>
            </a:pPr>
            <a:r>
              <a:rPr lang="en-AU" sz="1600" smtClean="0"/>
              <a:t>1 kilo of very fine minced meat (preferably beef) </a:t>
            </a:r>
          </a:p>
          <a:p>
            <a:pPr>
              <a:lnSpc>
                <a:spcPct val="80000"/>
              </a:lnSpc>
            </a:pPr>
            <a:r>
              <a:rPr lang="en-AU" sz="1600" smtClean="0"/>
              <a:t>2 eggs </a:t>
            </a:r>
          </a:p>
          <a:p>
            <a:pPr>
              <a:lnSpc>
                <a:spcPct val="80000"/>
              </a:lnSpc>
            </a:pPr>
            <a:r>
              <a:rPr lang="en-AU" sz="1600" smtClean="0"/>
              <a:t>300 grams of tapioca-flour </a:t>
            </a:r>
          </a:p>
          <a:p>
            <a:pPr>
              <a:lnSpc>
                <a:spcPct val="80000"/>
              </a:lnSpc>
            </a:pPr>
            <a:r>
              <a:rPr lang="en-AU" sz="1600" smtClean="0"/>
              <a:t>4-8 cloves of garlic </a:t>
            </a:r>
          </a:p>
          <a:p>
            <a:pPr>
              <a:lnSpc>
                <a:spcPct val="80000"/>
              </a:lnSpc>
            </a:pPr>
            <a:r>
              <a:rPr lang="en-AU" sz="1600" smtClean="0"/>
              <a:t>1 red onion </a:t>
            </a:r>
          </a:p>
          <a:p>
            <a:pPr>
              <a:lnSpc>
                <a:spcPct val="80000"/>
              </a:lnSpc>
            </a:pPr>
            <a:r>
              <a:rPr lang="en-AU" sz="1600" smtClean="0"/>
              <a:t>1 teaspoon of white pepper </a:t>
            </a:r>
          </a:p>
          <a:p>
            <a:pPr>
              <a:lnSpc>
                <a:spcPct val="80000"/>
              </a:lnSpc>
            </a:pPr>
            <a:r>
              <a:rPr lang="en-AU" sz="1600" smtClean="0"/>
              <a:t>2 teaspoons of salt</a:t>
            </a:r>
          </a:p>
          <a:p>
            <a:pPr>
              <a:lnSpc>
                <a:spcPct val="80000"/>
              </a:lnSpc>
            </a:pPr>
            <a:r>
              <a:rPr lang="en-AU" sz="1600" b="1" smtClean="0"/>
              <a:t>The soup</a:t>
            </a:r>
          </a:p>
          <a:p>
            <a:pPr>
              <a:lnSpc>
                <a:spcPct val="80000"/>
              </a:lnSpc>
            </a:pPr>
            <a:r>
              <a:rPr lang="en-AU" sz="1600" smtClean="0"/>
              <a:t>1 liter chicken bouillon </a:t>
            </a:r>
          </a:p>
          <a:p>
            <a:pPr>
              <a:lnSpc>
                <a:spcPct val="80000"/>
              </a:lnSpc>
            </a:pPr>
            <a:r>
              <a:rPr lang="en-AU" sz="1600" smtClean="0"/>
              <a:t>3-7 cloves of garlic </a:t>
            </a:r>
          </a:p>
          <a:p>
            <a:pPr>
              <a:lnSpc>
                <a:spcPct val="80000"/>
              </a:lnSpc>
            </a:pPr>
            <a:r>
              <a:rPr lang="en-AU" sz="1600" smtClean="0"/>
              <a:t>1 red onion </a:t>
            </a:r>
          </a:p>
          <a:p>
            <a:pPr>
              <a:lnSpc>
                <a:spcPct val="80000"/>
              </a:lnSpc>
            </a:pPr>
            <a:r>
              <a:rPr lang="en-AU" sz="1600" smtClean="0"/>
              <a:t>salt and pepper</a:t>
            </a:r>
          </a:p>
          <a:p>
            <a:pPr>
              <a:lnSpc>
                <a:spcPct val="80000"/>
              </a:lnSpc>
            </a:pPr>
            <a:endParaRPr lang="en-AU" sz="1600" smtClean="0"/>
          </a:p>
          <a:p>
            <a:pPr>
              <a:lnSpc>
                <a:spcPct val="80000"/>
              </a:lnSpc>
            </a:pPr>
            <a:endParaRPr lang="en-AU" sz="1600" smtClean="0"/>
          </a:p>
        </p:txBody>
      </p:sp>
      <p:sp>
        <p:nvSpPr>
          <p:cNvPr id="15363" name="Text Box 4"/>
          <p:cNvSpPr txBox="1">
            <a:spLocks noChangeArrowheads="1"/>
          </p:cNvSpPr>
          <p:nvPr/>
        </p:nvSpPr>
        <p:spPr bwMode="auto">
          <a:xfrm>
            <a:off x="2771775" y="1557338"/>
            <a:ext cx="1727200" cy="5035550"/>
          </a:xfrm>
          <a:prstGeom prst="rect">
            <a:avLst/>
          </a:prstGeom>
          <a:noFill/>
          <a:ln w="9525">
            <a:noFill/>
            <a:miter lim="800000"/>
            <a:headEnd/>
            <a:tailEnd/>
          </a:ln>
        </p:spPr>
        <p:txBody>
          <a:bodyPr>
            <a:spAutoFit/>
          </a:bodyPr>
          <a:lstStyle/>
          <a:p>
            <a:pPr>
              <a:spcBef>
                <a:spcPct val="50000"/>
              </a:spcBef>
            </a:pPr>
            <a:r>
              <a:rPr lang="en-AU"/>
              <a:t>Bakso is a famous food in Indonesia which can be bought almost everywhere and in muslim parts of Indonesia it can only be sold at night. Bakso is pretty much a meatball soup with vegetables and chilli sauce.</a:t>
            </a:r>
          </a:p>
        </p:txBody>
      </p:sp>
      <p:pic>
        <p:nvPicPr>
          <p:cNvPr id="15364" name="Picture 6" descr="bakso1"/>
          <p:cNvPicPr>
            <a:picLocks noChangeAspect="1" noChangeArrowheads="1"/>
          </p:cNvPicPr>
          <p:nvPr/>
        </p:nvPicPr>
        <p:blipFill>
          <a:blip r:embed="rId2" cstate="print"/>
          <a:srcRect/>
          <a:stretch>
            <a:fillRect/>
          </a:stretch>
        </p:blipFill>
        <p:spPr bwMode="auto">
          <a:xfrm>
            <a:off x="4406900" y="1412875"/>
            <a:ext cx="4314825" cy="511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p:txBody>
          <a:bodyPr/>
          <a:lstStyle/>
          <a:p>
            <a:pPr eaLnBrk="1" hangingPunct="1"/>
            <a:r>
              <a:rPr lang="en-AU" smtClean="0"/>
              <a:t>Rujak</a:t>
            </a:r>
          </a:p>
        </p:txBody>
      </p:sp>
      <p:sp>
        <p:nvSpPr>
          <p:cNvPr id="16386" name="Rectangle 3"/>
          <p:cNvSpPr>
            <a:spLocks noGrp="1"/>
          </p:cNvSpPr>
          <p:nvPr>
            <p:ph type="body" sz="half" idx="1"/>
          </p:nvPr>
        </p:nvSpPr>
        <p:spPr>
          <a:xfrm>
            <a:off x="457200" y="1600200"/>
            <a:ext cx="2890838" cy="4525963"/>
          </a:xfrm>
        </p:spPr>
        <p:txBody>
          <a:bodyPr/>
          <a:lstStyle/>
          <a:p>
            <a:pPr eaLnBrk="1" hangingPunct="1">
              <a:lnSpc>
                <a:spcPct val="80000"/>
              </a:lnSpc>
            </a:pPr>
            <a:r>
              <a:rPr lang="en-AU" sz="1400" smtClean="0"/>
              <a:t>Ingredients </a:t>
            </a:r>
          </a:p>
          <a:p>
            <a:pPr eaLnBrk="1" hangingPunct="1">
              <a:lnSpc>
                <a:spcPct val="80000"/>
              </a:lnSpc>
            </a:pPr>
            <a:r>
              <a:rPr lang="en-AU" sz="1400" smtClean="0"/>
              <a:t>1 medium-sized can pineapple chunks </a:t>
            </a:r>
          </a:p>
          <a:p>
            <a:pPr eaLnBrk="1" hangingPunct="1">
              <a:lnSpc>
                <a:spcPct val="80000"/>
              </a:lnSpc>
            </a:pPr>
            <a:r>
              <a:rPr lang="en-AU" sz="1400" smtClean="0"/>
              <a:t>2 bananas, peeled and chopped </a:t>
            </a:r>
          </a:p>
          <a:p>
            <a:pPr eaLnBrk="1" hangingPunct="1">
              <a:lnSpc>
                <a:spcPct val="80000"/>
              </a:lnSpc>
            </a:pPr>
            <a:r>
              <a:rPr lang="en-AU" sz="1400" smtClean="0"/>
              <a:t>3 green apples, peeled and chopped </a:t>
            </a:r>
          </a:p>
          <a:p>
            <a:pPr eaLnBrk="1" hangingPunct="1">
              <a:lnSpc>
                <a:spcPct val="80000"/>
              </a:lnSpc>
            </a:pPr>
            <a:r>
              <a:rPr lang="en-AU" sz="1400" smtClean="0"/>
              <a:t>1 small cucumber, peeled and sliced</a:t>
            </a:r>
          </a:p>
          <a:p>
            <a:pPr eaLnBrk="1" hangingPunct="1">
              <a:lnSpc>
                <a:spcPct val="80000"/>
              </a:lnSpc>
            </a:pPr>
            <a:r>
              <a:rPr lang="en-AU" sz="1400" b="1" smtClean="0"/>
              <a:t>DRESSING:</a:t>
            </a:r>
          </a:p>
          <a:p>
            <a:pPr eaLnBrk="1" hangingPunct="1">
              <a:lnSpc>
                <a:spcPct val="80000"/>
              </a:lnSpc>
            </a:pPr>
            <a:r>
              <a:rPr lang="en-AU" sz="1400" smtClean="0"/>
              <a:t>1 teaspoon chili powder </a:t>
            </a:r>
          </a:p>
          <a:p>
            <a:pPr eaLnBrk="1" hangingPunct="1">
              <a:lnSpc>
                <a:spcPct val="80000"/>
              </a:lnSpc>
            </a:pPr>
            <a:r>
              <a:rPr lang="en-AU" sz="1400" smtClean="0"/>
              <a:t>1 Tablespoon dark soy sauce </a:t>
            </a:r>
          </a:p>
          <a:p>
            <a:pPr eaLnBrk="1" hangingPunct="1">
              <a:lnSpc>
                <a:spcPct val="80000"/>
              </a:lnSpc>
            </a:pPr>
            <a:r>
              <a:rPr lang="en-AU" sz="1400" smtClean="0"/>
              <a:t>½ cup dark brown sugar </a:t>
            </a:r>
          </a:p>
          <a:p>
            <a:pPr eaLnBrk="1" hangingPunct="1">
              <a:lnSpc>
                <a:spcPct val="80000"/>
              </a:lnSpc>
            </a:pPr>
            <a:r>
              <a:rPr lang="en-AU" sz="1400" smtClean="0"/>
              <a:t>2 Tablespoons lime (or lemon) juice </a:t>
            </a:r>
          </a:p>
          <a:p>
            <a:pPr eaLnBrk="1" hangingPunct="1">
              <a:lnSpc>
                <a:spcPct val="80000"/>
              </a:lnSpc>
            </a:pPr>
            <a:r>
              <a:rPr lang="en-AU" sz="1400" b="1" smtClean="0"/>
              <a:t>Procedure</a:t>
            </a:r>
          </a:p>
          <a:p>
            <a:pPr eaLnBrk="1" hangingPunct="1">
              <a:lnSpc>
                <a:spcPct val="80000"/>
              </a:lnSpc>
            </a:pPr>
            <a:r>
              <a:rPr lang="en-AU" sz="1400" smtClean="0"/>
              <a:t>Place all fruits and vegetables into a bowl and mix thoroughly. </a:t>
            </a:r>
          </a:p>
          <a:p>
            <a:pPr eaLnBrk="1" hangingPunct="1">
              <a:lnSpc>
                <a:spcPct val="80000"/>
              </a:lnSpc>
            </a:pPr>
            <a:r>
              <a:rPr lang="en-AU" sz="1400" smtClean="0"/>
              <a:t>In a separate bowl, combine dressing ingredients. </a:t>
            </a:r>
          </a:p>
          <a:p>
            <a:pPr eaLnBrk="1" hangingPunct="1">
              <a:lnSpc>
                <a:spcPct val="80000"/>
              </a:lnSpc>
            </a:pPr>
            <a:r>
              <a:rPr lang="en-AU" sz="1400" smtClean="0"/>
              <a:t>Pour the dressing over the fruits and vegetables. Chill before serving. </a:t>
            </a:r>
          </a:p>
          <a:p>
            <a:pPr eaLnBrk="1" hangingPunct="1">
              <a:lnSpc>
                <a:spcPct val="80000"/>
              </a:lnSpc>
            </a:pPr>
            <a:endParaRPr lang="en-AU" sz="1400" smtClean="0"/>
          </a:p>
          <a:p>
            <a:pPr eaLnBrk="1" hangingPunct="1">
              <a:lnSpc>
                <a:spcPct val="80000"/>
              </a:lnSpc>
            </a:pPr>
            <a:endParaRPr lang="en-AU" sz="1400" smtClean="0"/>
          </a:p>
        </p:txBody>
      </p:sp>
      <p:pic>
        <p:nvPicPr>
          <p:cNvPr id="16387" name="Picture 6" descr="indo_fruite_rojak"/>
          <p:cNvPicPr>
            <a:picLocks noChangeAspect="1" noChangeArrowheads="1"/>
          </p:cNvPicPr>
          <p:nvPr/>
        </p:nvPicPr>
        <p:blipFill>
          <a:blip r:embed="rId2" cstate="print"/>
          <a:srcRect/>
          <a:stretch>
            <a:fillRect/>
          </a:stretch>
        </p:blipFill>
        <p:spPr bwMode="auto">
          <a:xfrm>
            <a:off x="5364163" y="1341438"/>
            <a:ext cx="3498850" cy="4662487"/>
          </a:xfrm>
          <a:prstGeom prst="rect">
            <a:avLst/>
          </a:prstGeom>
          <a:noFill/>
          <a:ln w="9525">
            <a:noFill/>
            <a:miter lim="800000"/>
            <a:headEnd/>
            <a:tailEnd/>
          </a:ln>
        </p:spPr>
      </p:pic>
      <p:sp>
        <p:nvSpPr>
          <p:cNvPr id="16388" name="Text Box 5"/>
          <p:cNvSpPr txBox="1">
            <a:spLocks noChangeArrowheads="1"/>
          </p:cNvSpPr>
          <p:nvPr/>
        </p:nvSpPr>
        <p:spPr bwMode="auto">
          <a:xfrm>
            <a:off x="3419475" y="1412875"/>
            <a:ext cx="1873250" cy="4760913"/>
          </a:xfrm>
          <a:prstGeom prst="rect">
            <a:avLst/>
          </a:prstGeom>
          <a:noFill/>
          <a:ln w="9525">
            <a:noFill/>
            <a:miter lim="800000"/>
            <a:headEnd/>
            <a:tailEnd/>
          </a:ln>
        </p:spPr>
        <p:txBody>
          <a:bodyPr>
            <a:spAutoFit/>
          </a:bodyPr>
          <a:lstStyle/>
          <a:p>
            <a:pPr>
              <a:spcBef>
                <a:spcPct val="50000"/>
              </a:spcBef>
            </a:pPr>
            <a:r>
              <a:rPr lang="en-AU"/>
              <a:t>Rujak is a known as a spicy fruit salad and is the national salad of Indonesia. It is made with pineapple, green apples, bananas, cucumbers and is covered in chili powder, dark soy sauce, brown sugar and lime/lemon juice.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7410" name="Rectangle 4"/>
          <p:cNvSpPr>
            <a:spLocks noGrp="1"/>
          </p:cNvSpPr>
          <p:nvPr>
            <p:ph type="ctrTitle"/>
          </p:nvPr>
        </p:nvSpPr>
        <p:spPr>
          <a:xfrm>
            <a:off x="827584" y="-99391"/>
            <a:ext cx="7772400" cy="1368152"/>
          </a:xfrm>
        </p:spPr>
        <p:txBody>
          <a:bodyPr/>
          <a:lstStyle/>
          <a:p>
            <a:r>
              <a:rPr lang="en-AU" b="1" dirty="0" smtClean="0"/>
              <a:t>Food from Jakarta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r>
              <a:rPr lang="en-AU" smtClean="0"/>
              <a:t>Ikan Bakar</a:t>
            </a:r>
          </a:p>
        </p:txBody>
      </p:sp>
      <p:sp>
        <p:nvSpPr>
          <p:cNvPr id="18434" name="Rectangle 3"/>
          <p:cNvSpPr>
            <a:spLocks noGrp="1"/>
          </p:cNvSpPr>
          <p:nvPr>
            <p:ph type="body" idx="1"/>
          </p:nvPr>
        </p:nvSpPr>
        <p:spPr>
          <a:xfrm>
            <a:off x="457200" y="1600200"/>
            <a:ext cx="2819400" cy="4525963"/>
          </a:xfrm>
        </p:spPr>
        <p:txBody>
          <a:bodyPr/>
          <a:lstStyle/>
          <a:p>
            <a:pPr>
              <a:lnSpc>
                <a:spcPct val="80000"/>
              </a:lnSpc>
            </a:pPr>
            <a:r>
              <a:rPr lang="en-AU" sz="2000" smtClean="0"/>
              <a:t>Ikan bakar is pretty much just fish (or other types of seafood) grilled using charcoal and in english it means burnt fish. Usually this is marinated and can be wrapped in banana leaf or just have banana leaf in between the meat and the heat. This is usually cooked with fish, squid and sometimes stingray</a:t>
            </a:r>
          </a:p>
        </p:txBody>
      </p:sp>
      <p:pic>
        <p:nvPicPr>
          <p:cNvPr id="18435" name="Picture 5" descr="1475248362_b6d239aebb"/>
          <p:cNvPicPr>
            <a:picLocks noChangeAspect="1" noChangeArrowheads="1"/>
          </p:cNvPicPr>
          <p:nvPr/>
        </p:nvPicPr>
        <p:blipFill>
          <a:blip r:embed="rId2" cstate="print"/>
          <a:srcRect/>
          <a:stretch>
            <a:fillRect/>
          </a:stretch>
        </p:blipFill>
        <p:spPr bwMode="auto">
          <a:xfrm>
            <a:off x="4067175" y="1628775"/>
            <a:ext cx="38100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AU" smtClean="0"/>
              <a:t>Nasi Goreng Mentang</a:t>
            </a:r>
          </a:p>
        </p:txBody>
      </p:sp>
      <p:sp>
        <p:nvSpPr>
          <p:cNvPr id="19458" name="Content Placeholder 2"/>
          <p:cNvSpPr>
            <a:spLocks noGrp="1"/>
          </p:cNvSpPr>
          <p:nvPr>
            <p:ph idx="1"/>
          </p:nvPr>
        </p:nvSpPr>
        <p:spPr>
          <a:xfrm>
            <a:off x="468313" y="1628775"/>
            <a:ext cx="4043362" cy="4525963"/>
          </a:xfrm>
        </p:spPr>
        <p:txBody>
          <a:bodyPr/>
          <a:lstStyle/>
          <a:p>
            <a:pPr eaLnBrk="1" hangingPunct="1"/>
            <a:r>
              <a:rPr lang="en-AU" smtClean="0"/>
              <a:t>Nasi Goreng Menteng dari Jakarta. Itu dari area menteng dari Jakarta.</a:t>
            </a:r>
          </a:p>
        </p:txBody>
      </p:sp>
      <p:pic>
        <p:nvPicPr>
          <p:cNvPr id="19459" name="Picture 3" descr="nasi goreng menteng.jpg"/>
          <p:cNvPicPr>
            <a:picLocks noChangeAspect="1"/>
          </p:cNvPicPr>
          <p:nvPr/>
        </p:nvPicPr>
        <p:blipFill>
          <a:blip r:embed="rId2" cstate="print"/>
          <a:srcRect/>
          <a:stretch>
            <a:fillRect/>
          </a:stretch>
        </p:blipFill>
        <p:spPr bwMode="auto">
          <a:xfrm>
            <a:off x="5580063" y="1428750"/>
            <a:ext cx="2635250" cy="2479675"/>
          </a:xfrm>
          <a:prstGeom prst="rect">
            <a:avLst/>
          </a:prstGeom>
          <a:noFill/>
          <a:ln w="9525">
            <a:noFill/>
            <a:miter lim="800000"/>
            <a:headEnd/>
            <a:tailEnd/>
          </a:ln>
        </p:spPr>
      </p:pic>
      <p:sp>
        <p:nvSpPr>
          <p:cNvPr id="19460" name="Content Placeholder 2"/>
          <p:cNvSpPr>
            <a:spLocks/>
          </p:cNvSpPr>
          <p:nvPr/>
        </p:nvSpPr>
        <p:spPr bwMode="auto">
          <a:xfrm>
            <a:off x="468313" y="1628775"/>
            <a:ext cx="4043362" cy="4525963"/>
          </a:xfrm>
          <a:prstGeom prst="rect">
            <a:avLst/>
          </a:prstGeom>
          <a:noFill/>
          <a:ln w="9525">
            <a:noFill/>
            <a:miter lim="800000"/>
            <a:headEnd/>
            <a:tailEnd/>
          </a:ln>
        </p:spPr>
        <p:txBody>
          <a:bodyPr/>
          <a:lstStyle/>
          <a:p>
            <a:pPr marL="342900" indent="-342900">
              <a:spcBef>
                <a:spcPct val="20000"/>
              </a:spcBef>
              <a:buFont typeface="Arial" charset="0"/>
              <a:buChar char="•"/>
            </a:pPr>
            <a:r>
              <a:rPr lang="en-AU" sz="3200">
                <a:latin typeface="Calibri" pitchFamily="34" charset="0"/>
              </a:rPr>
              <a:t>Nasi Goreng Menteng dari Jakarta. Itu dari area menteng dari Jakarta. itu terbuat dari sosis telur dan kerupuk dan dilayani oleh pedagang kaki lima </a:t>
            </a:r>
          </a:p>
        </p:txBody>
      </p:sp>
      <p:sp>
        <p:nvSpPr>
          <p:cNvPr id="19461" name="Text Box 6"/>
          <p:cNvSpPr txBox="1">
            <a:spLocks noChangeArrowheads="1"/>
          </p:cNvSpPr>
          <p:nvPr/>
        </p:nvSpPr>
        <p:spPr bwMode="auto">
          <a:xfrm>
            <a:off x="5148263" y="4076700"/>
            <a:ext cx="3240087" cy="2014538"/>
          </a:xfrm>
          <a:prstGeom prst="rect">
            <a:avLst/>
          </a:prstGeom>
          <a:noFill/>
          <a:ln w="9525">
            <a:noFill/>
            <a:miter lim="800000"/>
            <a:headEnd/>
            <a:tailEnd/>
          </a:ln>
        </p:spPr>
        <p:txBody>
          <a:bodyPr>
            <a:spAutoFit/>
          </a:bodyPr>
          <a:lstStyle/>
          <a:p>
            <a:pPr>
              <a:spcBef>
                <a:spcPct val="50000"/>
              </a:spcBef>
            </a:pPr>
            <a:r>
              <a:rPr lang="en-AU"/>
              <a:t>Nasi Goreng menteng is from Jakarta. It is from the Menteng area of Jakarta. It is made with sausages, eggs and is served with crackers and it is sold by the street vendors.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482" name="Rectangle 4"/>
          <p:cNvSpPr>
            <a:spLocks noGrp="1"/>
          </p:cNvSpPr>
          <p:nvPr>
            <p:ph type="ctrTitle"/>
          </p:nvPr>
        </p:nvSpPr>
        <p:spPr>
          <a:xfrm>
            <a:off x="611560" y="116632"/>
            <a:ext cx="7772400" cy="1470025"/>
          </a:xfrm>
        </p:spPr>
        <p:txBody>
          <a:bodyPr/>
          <a:lstStyle/>
          <a:p>
            <a:r>
              <a:rPr lang="en-AU" b="1" dirty="0" smtClean="0"/>
              <a:t>Food from Sumatra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p:txBody>
          <a:bodyPr/>
          <a:lstStyle/>
          <a:p>
            <a:r>
              <a:rPr lang="en-AU" smtClean="0"/>
              <a:t>Soto Sumatra</a:t>
            </a:r>
          </a:p>
        </p:txBody>
      </p:sp>
      <p:sp>
        <p:nvSpPr>
          <p:cNvPr id="21506" name="Rectangle 3"/>
          <p:cNvSpPr>
            <a:spLocks noGrp="1"/>
          </p:cNvSpPr>
          <p:nvPr>
            <p:ph type="body" idx="1"/>
          </p:nvPr>
        </p:nvSpPr>
        <p:spPr>
          <a:xfrm>
            <a:off x="323850" y="1628775"/>
            <a:ext cx="2808288" cy="4525963"/>
          </a:xfrm>
        </p:spPr>
        <p:txBody>
          <a:bodyPr/>
          <a:lstStyle/>
          <a:p>
            <a:pPr>
              <a:lnSpc>
                <a:spcPct val="80000"/>
              </a:lnSpc>
            </a:pPr>
            <a:r>
              <a:rPr lang="en-AU" sz="1400" b="1" u="sng" smtClean="0"/>
              <a:t>Ingredients</a:t>
            </a:r>
            <a:r>
              <a:rPr lang="en-AU" sz="1400" smtClean="0"/>
              <a:t> </a:t>
            </a:r>
          </a:p>
          <a:p>
            <a:pPr>
              <a:lnSpc>
                <a:spcPct val="80000"/>
              </a:lnSpc>
            </a:pPr>
            <a:r>
              <a:rPr lang="en-AU" sz="1400" smtClean="0"/>
              <a:t>1kg Chicken - thigh or breast </a:t>
            </a:r>
          </a:p>
          <a:p>
            <a:pPr>
              <a:lnSpc>
                <a:spcPct val="80000"/>
              </a:lnSpc>
            </a:pPr>
            <a:r>
              <a:rPr lang="en-AU" sz="1400" smtClean="0"/>
              <a:t>1 Onion </a:t>
            </a:r>
          </a:p>
          <a:p>
            <a:pPr>
              <a:lnSpc>
                <a:spcPct val="80000"/>
              </a:lnSpc>
            </a:pPr>
            <a:r>
              <a:rPr lang="en-AU" sz="1400" smtClean="0"/>
              <a:t>2 tablespoons Ginger </a:t>
            </a:r>
          </a:p>
          <a:p>
            <a:pPr>
              <a:lnSpc>
                <a:spcPct val="80000"/>
              </a:lnSpc>
            </a:pPr>
            <a:r>
              <a:rPr lang="en-AU" sz="1400" smtClean="0"/>
              <a:t>4 cloves of garlic </a:t>
            </a:r>
          </a:p>
          <a:p>
            <a:pPr>
              <a:lnSpc>
                <a:spcPct val="80000"/>
              </a:lnSpc>
            </a:pPr>
            <a:r>
              <a:rPr lang="en-AU" sz="1400" smtClean="0"/>
              <a:t>2 small red chillies          </a:t>
            </a:r>
          </a:p>
          <a:p>
            <a:pPr>
              <a:lnSpc>
                <a:spcPct val="80000"/>
              </a:lnSpc>
            </a:pPr>
            <a:r>
              <a:rPr lang="en-AU" sz="1400" smtClean="0"/>
              <a:t>Lemon grass </a:t>
            </a:r>
          </a:p>
          <a:p>
            <a:pPr>
              <a:lnSpc>
                <a:spcPct val="80000"/>
              </a:lnSpc>
            </a:pPr>
            <a:r>
              <a:rPr lang="en-AU" sz="1400" smtClean="0"/>
              <a:t>Galangal </a:t>
            </a:r>
          </a:p>
          <a:p>
            <a:pPr>
              <a:lnSpc>
                <a:spcPct val="80000"/>
              </a:lnSpc>
            </a:pPr>
            <a:r>
              <a:rPr lang="en-AU" sz="1400" smtClean="0"/>
              <a:t>1 teaspoon Turmeric </a:t>
            </a:r>
          </a:p>
          <a:p>
            <a:pPr>
              <a:lnSpc>
                <a:spcPct val="80000"/>
              </a:lnSpc>
            </a:pPr>
            <a:r>
              <a:rPr lang="en-AU" sz="1400" smtClean="0"/>
              <a:t>1 teaspoon Salt </a:t>
            </a:r>
          </a:p>
          <a:p>
            <a:pPr>
              <a:lnSpc>
                <a:spcPct val="80000"/>
              </a:lnSpc>
            </a:pPr>
            <a:r>
              <a:rPr lang="en-AU" sz="1400" smtClean="0"/>
              <a:t>2 teaspoons Coriander </a:t>
            </a:r>
          </a:p>
          <a:p>
            <a:pPr>
              <a:lnSpc>
                <a:spcPct val="80000"/>
              </a:lnSpc>
            </a:pPr>
            <a:r>
              <a:rPr lang="en-AU" sz="1400" smtClean="0"/>
              <a:t>2 teaspoons Palm sugar </a:t>
            </a:r>
          </a:p>
          <a:p>
            <a:pPr>
              <a:lnSpc>
                <a:spcPct val="80000"/>
              </a:lnSpc>
            </a:pPr>
            <a:r>
              <a:rPr lang="en-AU" sz="1400" smtClean="0"/>
              <a:t>1/4 teaspoon Pepper </a:t>
            </a:r>
          </a:p>
          <a:p>
            <a:pPr>
              <a:lnSpc>
                <a:spcPct val="80000"/>
              </a:lnSpc>
            </a:pPr>
            <a:r>
              <a:rPr lang="en-AU" sz="1400" smtClean="0"/>
              <a:t>1/2 litre of chicken stock </a:t>
            </a:r>
          </a:p>
          <a:p>
            <a:pPr>
              <a:lnSpc>
                <a:spcPct val="80000"/>
              </a:lnSpc>
            </a:pPr>
            <a:r>
              <a:rPr lang="en-AU" sz="1400" smtClean="0"/>
              <a:t>1 can of coconut cream </a:t>
            </a:r>
          </a:p>
          <a:p>
            <a:pPr>
              <a:lnSpc>
                <a:spcPct val="80000"/>
              </a:lnSpc>
            </a:pPr>
            <a:r>
              <a:rPr lang="en-AU" sz="1400" smtClean="0"/>
              <a:t>3 cups of water </a:t>
            </a:r>
          </a:p>
          <a:p>
            <a:pPr>
              <a:lnSpc>
                <a:spcPct val="80000"/>
              </a:lnSpc>
            </a:pPr>
            <a:r>
              <a:rPr lang="en-AU" sz="1400" smtClean="0"/>
              <a:t>1.5 tablespoons lemon juice</a:t>
            </a:r>
          </a:p>
        </p:txBody>
      </p:sp>
      <p:sp>
        <p:nvSpPr>
          <p:cNvPr id="21507" name="Text Box 4"/>
          <p:cNvSpPr txBox="1">
            <a:spLocks noChangeArrowheads="1"/>
          </p:cNvSpPr>
          <p:nvPr/>
        </p:nvSpPr>
        <p:spPr bwMode="auto">
          <a:xfrm>
            <a:off x="3276600" y="1341438"/>
            <a:ext cx="2374900" cy="1739900"/>
          </a:xfrm>
          <a:prstGeom prst="rect">
            <a:avLst/>
          </a:prstGeom>
          <a:noFill/>
          <a:ln w="9525">
            <a:noFill/>
            <a:miter lim="800000"/>
            <a:headEnd/>
            <a:tailEnd/>
          </a:ln>
        </p:spPr>
        <p:txBody>
          <a:bodyPr>
            <a:spAutoFit/>
          </a:bodyPr>
          <a:lstStyle/>
          <a:p>
            <a:pPr>
              <a:spcBef>
                <a:spcPct val="50000"/>
              </a:spcBef>
            </a:pPr>
            <a:r>
              <a:rPr lang="en-AU"/>
              <a:t>Soto Sumatra is a traditional Sumatran soup that is made with coconut milk and spices and is usually served with chicken.</a:t>
            </a:r>
          </a:p>
        </p:txBody>
      </p:sp>
      <p:pic>
        <p:nvPicPr>
          <p:cNvPr id="21508" name="Picture 6" descr="soto-ayam"/>
          <p:cNvPicPr>
            <a:picLocks noChangeAspect="1" noChangeArrowheads="1"/>
          </p:cNvPicPr>
          <p:nvPr/>
        </p:nvPicPr>
        <p:blipFill>
          <a:blip r:embed="rId2" cstate="print"/>
          <a:srcRect/>
          <a:stretch>
            <a:fillRect/>
          </a:stretch>
        </p:blipFill>
        <p:spPr bwMode="auto">
          <a:xfrm>
            <a:off x="4787900" y="3644900"/>
            <a:ext cx="3810000" cy="2867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a:xfrm>
            <a:off x="468313" y="260350"/>
            <a:ext cx="8229600" cy="1143000"/>
          </a:xfrm>
        </p:spPr>
        <p:txBody>
          <a:bodyPr/>
          <a:lstStyle/>
          <a:p>
            <a:pPr eaLnBrk="1" hangingPunct="1"/>
            <a:r>
              <a:rPr lang="en-AU" b="1" smtClean="0"/>
              <a:t>Beef Rendang</a:t>
            </a:r>
          </a:p>
        </p:txBody>
      </p:sp>
      <p:sp>
        <p:nvSpPr>
          <p:cNvPr id="22530" name="Rectangle 3"/>
          <p:cNvSpPr>
            <a:spLocks noGrp="1"/>
          </p:cNvSpPr>
          <p:nvPr>
            <p:ph type="body" idx="1"/>
          </p:nvPr>
        </p:nvSpPr>
        <p:spPr>
          <a:xfrm>
            <a:off x="468313" y="1268413"/>
            <a:ext cx="5759450" cy="4886325"/>
          </a:xfrm>
        </p:spPr>
        <p:txBody>
          <a:bodyPr/>
          <a:lstStyle/>
          <a:p>
            <a:pPr eaLnBrk="1" hangingPunct="1">
              <a:lnSpc>
                <a:spcPct val="80000"/>
              </a:lnSpc>
              <a:buFont typeface="Arial" charset="0"/>
              <a:buNone/>
            </a:pPr>
            <a:endParaRPr lang="en-AU" sz="2000" b="1" smtClean="0"/>
          </a:p>
          <a:p>
            <a:pPr eaLnBrk="1" hangingPunct="1">
              <a:lnSpc>
                <a:spcPct val="80000"/>
              </a:lnSpc>
              <a:buFont typeface="Arial" charset="0"/>
              <a:buNone/>
            </a:pPr>
            <a:r>
              <a:rPr lang="en-AU" sz="1600" smtClean="0"/>
              <a:t>satu hidangan tradisional Sumatra adalah karena sumatrans rendang daging sapi yang dikenal untuk membuat makanan pedas.</a:t>
            </a:r>
            <a:endParaRPr lang="en-AU" sz="1400" smtClean="0"/>
          </a:p>
          <a:p>
            <a:pPr eaLnBrk="1" hangingPunct="1">
              <a:lnSpc>
                <a:spcPct val="80000"/>
              </a:lnSpc>
            </a:pPr>
            <a:r>
              <a:rPr lang="en-AU" sz="1400" b="1" smtClean="0"/>
              <a:t>Ingredients:</a:t>
            </a:r>
            <a:r>
              <a:rPr lang="en-AU" sz="1400" smtClean="0"/>
              <a:t> </a:t>
            </a:r>
          </a:p>
          <a:p>
            <a:pPr eaLnBrk="1" hangingPunct="1">
              <a:lnSpc>
                <a:spcPct val="80000"/>
              </a:lnSpc>
            </a:pPr>
            <a:r>
              <a:rPr lang="en-US" sz="1400" b="1" smtClean="0"/>
              <a:t>1 tsp shrimp paste               </a:t>
            </a:r>
            <a:r>
              <a:rPr lang="en-AU" sz="1400" smtClean="0"/>
              <a:t> </a:t>
            </a:r>
          </a:p>
          <a:p>
            <a:pPr eaLnBrk="1" hangingPunct="1">
              <a:lnSpc>
                <a:spcPct val="80000"/>
              </a:lnSpc>
            </a:pPr>
            <a:r>
              <a:rPr lang="en-US" sz="1400" b="1" smtClean="0"/>
              <a:t>1 kg rump steak                   </a:t>
            </a:r>
            <a:r>
              <a:rPr lang="en-AU" sz="1400" smtClean="0"/>
              <a:t> </a:t>
            </a:r>
          </a:p>
          <a:p>
            <a:pPr eaLnBrk="1" hangingPunct="1">
              <a:lnSpc>
                <a:spcPct val="80000"/>
              </a:lnSpc>
            </a:pPr>
            <a:r>
              <a:rPr lang="en-US" sz="1400" b="1" smtClean="0"/>
              <a:t>1 stalk lemon grass              </a:t>
            </a:r>
            <a:r>
              <a:rPr lang="en-AU" sz="1400" smtClean="0"/>
              <a:t> </a:t>
            </a:r>
          </a:p>
          <a:p>
            <a:pPr eaLnBrk="1" hangingPunct="1">
              <a:lnSpc>
                <a:spcPct val="80000"/>
              </a:lnSpc>
            </a:pPr>
            <a:r>
              <a:rPr lang="en-US" sz="1400" b="1" smtClean="0"/>
              <a:t>5 candlenuts, Ground           </a:t>
            </a:r>
            <a:endParaRPr lang="en-AU" sz="1400" smtClean="0"/>
          </a:p>
          <a:p>
            <a:pPr eaLnBrk="1" hangingPunct="1">
              <a:lnSpc>
                <a:spcPct val="80000"/>
              </a:lnSpc>
            </a:pPr>
            <a:r>
              <a:rPr lang="en-US" sz="1400" b="1" smtClean="0"/>
              <a:t>1 tsp salt                              </a:t>
            </a:r>
            <a:endParaRPr lang="en-AU" sz="1400" smtClean="0"/>
          </a:p>
          <a:p>
            <a:pPr eaLnBrk="1" hangingPunct="1">
              <a:lnSpc>
                <a:spcPct val="80000"/>
              </a:lnSpc>
            </a:pPr>
            <a:r>
              <a:rPr lang="en-US" sz="1400" b="1" smtClean="0"/>
              <a:t>1 tbsp sugar                         </a:t>
            </a:r>
            <a:endParaRPr lang="en-AU" sz="1400" smtClean="0"/>
          </a:p>
          <a:p>
            <a:pPr eaLnBrk="1" hangingPunct="1">
              <a:lnSpc>
                <a:spcPct val="80000"/>
              </a:lnSpc>
            </a:pPr>
            <a:r>
              <a:rPr lang="en-US" sz="1400" b="1" smtClean="0"/>
              <a:t>1 tbsp soya sauce               </a:t>
            </a:r>
            <a:endParaRPr lang="en-AU" sz="1400" smtClean="0"/>
          </a:p>
          <a:p>
            <a:pPr eaLnBrk="1" hangingPunct="1">
              <a:lnSpc>
                <a:spcPct val="80000"/>
              </a:lnSpc>
            </a:pPr>
            <a:r>
              <a:rPr lang="en-US" sz="1400" b="1" smtClean="0"/>
              <a:t>1/2 cup thick coconut milk   </a:t>
            </a:r>
            <a:endParaRPr lang="en-AU" sz="1400" smtClean="0"/>
          </a:p>
          <a:p>
            <a:pPr eaLnBrk="1" hangingPunct="1">
              <a:lnSpc>
                <a:spcPct val="80000"/>
              </a:lnSpc>
            </a:pPr>
            <a:r>
              <a:rPr lang="en-US" sz="1400" b="1" smtClean="0"/>
              <a:t>8 tbsps oil                                                         </a:t>
            </a:r>
            <a:endParaRPr lang="en-AU" sz="1400" smtClean="0"/>
          </a:p>
          <a:p>
            <a:pPr eaLnBrk="1" hangingPunct="1">
              <a:lnSpc>
                <a:spcPct val="80000"/>
              </a:lnSpc>
            </a:pPr>
            <a:r>
              <a:rPr lang="en-US" sz="1400" b="1" smtClean="0"/>
              <a:t>2 cm piece ginger</a:t>
            </a:r>
            <a:r>
              <a:rPr lang="en-AU" sz="1400" smtClean="0"/>
              <a:t> </a:t>
            </a:r>
          </a:p>
          <a:p>
            <a:pPr eaLnBrk="1" hangingPunct="1">
              <a:lnSpc>
                <a:spcPct val="80000"/>
              </a:lnSpc>
            </a:pPr>
            <a:r>
              <a:rPr lang="en-US" sz="1400" b="1" smtClean="0"/>
              <a:t>3 stalk lemon grass - sliced thinly </a:t>
            </a:r>
            <a:endParaRPr lang="en-AU" sz="1400" smtClean="0"/>
          </a:p>
          <a:p>
            <a:pPr eaLnBrk="1" hangingPunct="1">
              <a:lnSpc>
                <a:spcPct val="80000"/>
              </a:lnSpc>
            </a:pPr>
            <a:r>
              <a:rPr lang="en-US" sz="1400" b="1" smtClean="0"/>
              <a:t>120gms grated coconut</a:t>
            </a:r>
            <a:r>
              <a:rPr lang="en-AU" sz="1400" smtClean="0"/>
              <a:t> </a:t>
            </a:r>
          </a:p>
          <a:p>
            <a:pPr eaLnBrk="1" hangingPunct="1">
              <a:lnSpc>
                <a:spcPct val="80000"/>
              </a:lnSpc>
            </a:pPr>
            <a:r>
              <a:rPr lang="en-US" sz="1400" b="1" smtClean="0"/>
              <a:t>4 slices galangal</a:t>
            </a:r>
            <a:r>
              <a:rPr lang="en-AU" sz="1400" smtClean="0"/>
              <a:t> </a:t>
            </a:r>
          </a:p>
          <a:p>
            <a:pPr eaLnBrk="1" hangingPunct="1">
              <a:lnSpc>
                <a:spcPct val="80000"/>
              </a:lnSpc>
            </a:pPr>
            <a:r>
              <a:rPr lang="en-US" sz="1400" b="1" smtClean="0"/>
              <a:t>2 tbsp curry power</a:t>
            </a:r>
            <a:r>
              <a:rPr lang="en-AU" sz="1400" smtClean="0"/>
              <a:t> </a:t>
            </a:r>
          </a:p>
          <a:p>
            <a:pPr eaLnBrk="1" hangingPunct="1">
              <a:lnSpc>
                <a:spcPct val="80000"/>
              </a:lnSpc>
            </a:pPr>
            <a:r>
              <a:rPr lang="en-US" sz="1400" b="1" smtClean="0"/>
              <a:t>120 gms shallots</a:t>
            </a:r>
            <a:r>
              <a:rPr lang="en-AU" sz="1400" smtClean="0"/>
              <a:t> </a:t>
            </a:r>
          </a:p>
          <a:p>
            <a:pPr eaLnBrk="1" hangingPunct="1">
              <a:lnSpc>
                <a:spcPct val="80000"/>
              </a:lnSpc>
            </a:pPr>
            <a:r>
              <a:rPr lang="en-US" sz="1400" b="1" smtClean="0"/>
              <a:t>4 red chillies </a:t>
            </a:r>
            <a:endParaRPr lang="en-AU" sz="1400" smtClean="0"/>
          </a:p>
          <a:p>
            <a:pPr eaLnBrk="1" hangingPunct="1">
              <a:lnSpc>
                <a:spcPct val="80000"/>
              </a:lnSpc>
            </a:pPr>
            <a:r>
              <a:rPr lang="en-US" sz="1400" b="1" smtClean="0"/>
              <a:t>1 clove garlic</a:t>
            </a:r>
            <a:r>
              <a:rPr lang="en-AU" sz="1400" smtClean="0"/>
              <a:t> </a:t>
            </a:r>
          </a:p>
          <a:p>
            <a:pPr eaLnBrk="1" hangingPunct="1">
              <a:lnSpc>
                <a:spcPct val="80000"/>
              </a:lnSpc>
            </a:pPr>
            <a:endParaRPr lang="en-AU" sz="1400" smtClean="0"/>
          </a:p>
        </p:txBody>
      </p:sp>
      <p:pic>
        <p:nvPicPr>
          <p:cNvPr id="22531" name="Picture 6" descr="beefrandang"/>
          <p:cNvPicPr>
            <a:picLocks noChangeAspect="1" noChangeArrowheads="1"/>
          </p:cNvPicPr>
          <p:nvPr/>
        </p:nvPicPr>
        <p:blipFill>
          <a:blip r:embed="rId2" cstate="print"/>
          <a:srcRect/>
          <a:stretch>
            <a:fillRect/>
          </a:stretch>
        </p:blipFill>
        <p:spPr bwMode="auto">
          <a:xfrm>
            <a:off x="3492500" y="3573463"/>
            <a:ext cx="3384550" cy="2744787"/>
          </a:xfrm>
          <a:prstGeom prst="rect">
            <a:avLst/>
          </a:prstGeom>
          <a:noFill/>
          <a:ln w="9525">
            <a:noFill/>
            <a:miter lim="800000"/>
            <a:headEnd/>
            <a:tailEnd/>
          </a:ln>
        </p:spPr>
      </p:pic>
      <p:sp>
        <p:nvSpPr>
          <p:cNvPr id="22532" name="Text Box 6"/>
          <p:cNvSpPr txBox="1">
            <a:spLocks noChangeArrowheads="1"/>
          </p:cNvSpPr>
          <p:nvPr/>
        </p:nvSpPr>
        <p:spPr bwMode="auto">
          <a:xfrm>
            <a:off x="7019925" y="1125538"/>
            <a:ext cx="1873250" cy="2289175"/>
          </a:xfrm>
          <a:prstGeom prst="rect">
            <a:avLst/>
          </a:prstGeom>
          <a:noFill/>
          <a:ln w="9525">
            <a:noFill/>
            <a:miter lim="800000"/>
            <a:headEnd/>
            <a:tailEnd/>
          </a:ln>
        </p:spPr>
        <p:txBody>
          <a:bodyPr>
            <a:spAutoFit/>
          </a:bodyPr>
          <a:lstStyle/>
          <a:p>
            <a:pPr>
              <a:spcBef>
                <a:spcPct val="50000"/>
              </a:spcBef>
            </a:pPr>
            <a:r>
              <a:rPr lang="en-AU"/>
              <a:t>One traditional Sumatran dish is beef rendang because Sumatrans are known for making spicy food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554" name="Rectangle 4"/>
          <p:cNvSpPr>
            <a:spLocks noGrp="1"/>
          </p:cNvSpPr>
          <p:nvPr>
            <p:ph type="ctrTitle"/>
          </p:nvPr>
        </p:nvSpPr>
        <p:spPr>
          <a:xfrm>
            <a:off x="611560" y="188640"/>
            <a:ext cx="7772400" cy="1470025"/>
          </a:xfrm>
        </p:spPr>
        <p:txBody>
          <a:bodyPr/>
          <a:lstStyle/>
          <a:p>
            <a:r>
              <a:rPr lang="en-AU" b="1" dirty="0" smtClean="0"/>
              <a:t>Food from Bali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title"/>
          </p:nvPr>
        </p:nvSpPr>
        <p:spPr/>
        <p:txBody>
          <a:bodyPr/>
          <a:lstStyle/>
          <a:p>
            <a:r>
              <a:rPr lang="en-AU" smtClean="0"/>
              <a:t>Sate Lilit </a:t>
            </a:r>
          </a:p>
        </p:txBody>
      </p:sp>
      <p:sp>
        <p:nvSpPr>
          <p:cNvPr id="24578" name="Rectangle 3"/>
          <p:cNvSpPr>
            <a:spLocks noGrp="1"/>
          </p:cNvSpPr>
          <p:nvPr>
            <p:ph type="body" idx="1"/>
          </p:nvPr>
        </p:nvSpPr>
        <p:spPr>
          <a:xfrm>
            <a:off x="323850" y="1557338"/>
            <a:ext cx="3024188" cy="4525962"/>
          </a:xfrm>
        </p:spPr>
        <p:txBody>
          <a:bodyPr/>
          <a:lstStyle/>
          <a:p>
            <a:pPr>
              <a:lnSpc>
                <a:spcPct val="90000"/>
              </a:lnSpc>
            </a:pPr>
            <a:r>
              <a:rPr lang="en-AU" sz="1600" b="1" smtClean="0"/>
              <a:t>INGREDIENTS:</a:t>
            </a:r>
            <a:r>
              <a:rPr lang="en-AU" sz="1600" smtClean="0"/>
              <a:t> </a:t>
            </a:r>
            <a:br>
              <a:rPr lang="en-AU" sz="1600" smtClean="0"/>
            </a:br>
            <a:r>
              <a:rPr lang="en-AU" sz="1600" smtClean="0"/>
              <a:t>600 gr skinned boneless snapper fillet </a:t>
            </a:r>
            <a:br>
              <a:rPr lang="en-AU" sz="1600" smtClean="0"/>
            </a:br>
            <a:r>
              <a:rPr lang="en-AU" sz="1600" smtClean="0"/>
              <a:t>1 cup freshly grated coconut or </a:t>
            </a:r>
            <a:br>
              <a:rPr lang="en-AU" sz="1600" smtClean="0"/>
            </a:br>
            <a:r>
              <a:rPr lang="en-AU" sz="1600" smtClean="0"/>
              <a:t>1½ cups moistened desiccated coconut </a:t>
            </a:r>
            <a:br>
              <a:rPr lang="en-AU" sz="1600" smtClean="0"/>
            </a:br>
            <a:r>
              <a:rPr lang="en-AU" sz="1600" smtClean="0"/>
              <a:t>½ cup seafood spice paste </a:t>
            </a:r>
            <a:br>
              <a:rPr lang="en-AU" sz="1600" smtClean="0"/>
            </a:br>
            <a:r>
              <a:rPr lang="en-AU" sz="1600" smtClean="0"/>
              <a:t>5 fragrant lime leaves, chopped </a:t>
            </a:r>
            <a:br>
              <a:rPr lang="en-AU" sz="1600" smtClean="0"/>
            </a:br>
            <a:r>
              <a:rPr lang="en-AU" sz="1600" smtClean="0"/>
              <a:t>1 tsp black peppercorns, finely crushed </a:t>
            </a:r>
            <a:br>
              <a:rPr lang="en-AU" sz="1600" smtClean="0"/>
            </a:br>
            <a:r>
              <a:rPr lang="en-AU" sz="1600" smtClean="0"/>
              <a:t>1 tsp salt </a:t>
            </a:r>
            <a:br>
              <a:rPr lang="en-AU" sz="1600" smtClean="0"/>
            </a:br>
            <a:r>
              <a:rPr lang="en-AU" sz="1600" smtClean="0"/>
              <a:t>3-5 bird's eye chilies, very finely chopped </a:t>
            </a:r>
            <a:br>
              <a:rPr lang="en-AU" sz="1600" smtClean="0"/>
            </a:br>
            <a:r>
              <a:rPr lang="en-AU" sz="1600" smtClean="0"/>
              <a:t>2 tbsp palm sugar </a:t>
            </a:r>
            <a:br>
              <a:rPr lang="en-AU" sz="1600" smtClean="0"/>
            </a:br>
            <a:r>
              <a:rPr lang="en-AU" sz="1600" smtClean="0"/>
              <a:t>Lemon grass or satay skewers </a:t>
            </a:r>
          </a:p>
        </p:txBody>
      </p:sp>
      <p:sp>
        <p:nvSpPr>
          <p:cNvPr id="24579" name="Text Box 4"/>
          <p:cNvSpPr txBox="1">
            <a:spLocks noChangeArrowheads="1"/>
          </p:cNvSpPr>
          <p:nvPr/>
        </p:nvSpPr>
        <p:spPr bwMode="auto">
          <a:xfrm>
            <a:off x="3492500" y="1628775"/>
            <a:ext cx="2374900" cy="3937000"/>
          </a:xfrm>
          <a:prstGeom prst="rect">
            <a:avLst/>
          </a:prstGeom>
          <a:noFill/>
          <a:ln w="9525">
            <a:noFill/>
            <a:miter lim="800000"/>
            <a:headEnd/>
            <a:tailEnd/>
          </a:ln>
        </p:spPr>
        <p:txBody>
          <a:bodyPr>
            <a:spAutoFit/>
          </a:bodyPr>
          <a:lstStyle/>
          <a:p>
            <a:pPr>
              <a:spcBef>
                <a:spcPct val="50000"/>
              </a:spcBef>
            </a:pPr>
            <a:r>
              <a:rPr lang="en-AU"/>
              <a:t>Sate lilit is a seafood sate. It is traditionally made with lemon grass as the skewer and coconut husks instead of charcoal. But it can still be made with wooden skewers and charcoal. It is usually made with fish and shrimp, that is fresh   and it’s loved by the locals of Bali. </a:t>
            </a:r>
          </a:p>
        </p:txBody>
      </p:sp>
      <p:pic>
        <p:nvPicPr>
          <p:cNvPr id="24580" name="Picture 6" descr="Sate Lilit"/>
          <p:cNvPicPr>
            <a:picLocks noChangeAspect="1" noChangeArrowheads="1"/>
          </p:cNvPicPr>
          <p:nvPr/>
        </p:nvPicPr>
        <p:blipFill>
          <a:blip r:embed="rId2" cstate="print"/>
          <a:srcRect/>
          <a:stretch>
            <a:fillRect/>
          </a:stretch>
        </p:blipFill>
        <p:spPr bwMode="auto">
          <a:xfrm>
            <a:off x="5867400" y="1844675"/>
            <a:ext cx="295275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r>
              <a:rPr lang="en-AU" dirty="0" err="1" smtClean="0"/>
              <a:t>Kuih</a:t>
            </a:r>
            <a:r>
              <a:rPr lang="en-AU" dirty="0" smtClean="0"/>
              <a:t> </a:t>
            </a:r>
            <a:r>
              <a:rPr lang="en-AU" dirty="0" err="1" smtClean="0"/>
              <a:t>Pancong</a:t>
            </a:r>
            <a:r>
              <a:rPr lang="en-AU" dirty="0" smtClean="0"/>
              <a:t> </a:t>
            </a:r>
            <a:endParaRPr lang="en-AU" dirty="0" smtClean="0"/>
          </a:p>
        </p:txBody>
      </p:sp>
      <p:sp>
        <p:nvSpPr>
          <p:cNvPr id="25602" name="Rectangle 3"/>
          <p:cNvSpPr>
            <a:spLocks noGrp="1"/>
          </p:cNvSpPr>
          <p:nvPr>
            <p:ph type="body" idx="1"/>
          </p:nvPr>
        </p:nvSpPr>
        <p:spPr>
          <a:xfrm>
            <a:off x="468313" y="1773238"/>
            <a:ext cx="2459037" cy="4525962"/>
          </a:xfrm>
        </p:spPr>
        <p:txBody>
          <a:bodyPr/>
          <a:lstStyle/>
          <a:p>
            <a:r>
              <a:rPr lang="en-AU" sz="2000" b="1" smtClean="0"/>
              <a:t>INGREDIENTS:</a:t>
            </a:r>
            <a:r>
              <a:rPr lang="en-AU" sz="2000" smtClean="0"/>
              <a:t> </a:t>
            </a:r>
            <a:br>
              <a:rPr lang="en-AU" sz="2000" smtClean="0"/>
            </a:br>
            <a:r>
              <a:rPr lang="en-AU" sz="2000" smtClean="0"/>
              <a:t>2 cups freshly grated coconut, or </a:t>
            </a:r>
            <a:br>
              <a:rPr lang="en-AU" sz="2000" smtClean="0"/>
            </a:br>
            <a:r>
              <a:rPr lang="en-AU" sz="2000" smtClean="0"/>
              <a:t>1½ cups desiccated coconut moistened with warm milk </a:t>
            </a:r>
            <a:br>
              <a:rPr lang="en-AU" sz="2000" smtClean="0"/>
            </a:br>
            <a:r>
              <a:rPr lang="en-AU" sz="2000" smtClean="0"/>
              <a:t>1/3 cup glutinous rice flour </a:t>
            </a:r>
            <a:br>
              <a:rPr lang="en-AU" sz="2000" smtClean="0"/>
            </a:br>
            <a:r>
              <a:rPr lang="en-AU" sz="2000" smtClean="0"/>
              <a:t>1/3 cup plain rice flour </a:t>
            </a:r>
            <a:br>
              <a:rPr lang="en-AU" sz="2000" smtClean="0"/>
            </a:br>
            <a:r>
              <a:rPr lang="en-AU" sz="2000" smtClean="0"/>
              <a:t>¼ cup white sugar </a:t>
            </a:r>
            <a:br>
              <a:rPr lang="en-AU" sz="2000" smtClean="0"/>
            </a:br>
            <a:r>
              <a:rPr lang="en-AU" sz="2000" smtClean="0"/>
              <a:t>½ tsp salt</a:t>
            </a:r>
          </a:p>
        </p:txBody>
      </p:sp>
      <p:sp>
        <p:nvSpPr>
          <p:cNvPr id="25603" name="Text Box 4"/>
          <p:cNvSpPr txBox="1">
            <a:spLocks noChangeArrowheads="1"/>
          </p:cNvSpPr>
          <p:nvPr/>
        </p:nvSpPr>
        <p:spPr bwMode="auto">
          <a:xfrm>
            <a:off x="3059113" y="1773238"/>
            <a:ext cx="2089150" cy="2838450"/>
          </a:xfrm>
          <a:prstGeom prst="rect">
            <a:avLst/>
          </a:prstGeom>
          <a:noFill/>
          <a:ln w="9525">
            <a:noFill/>
            <a:miter lim="800000"/>
            <a:headEnd/>
            <a:tailEnd/>
          </a:ln>
        </p:spPr>
        <p:txBody>
          <a:bodyPr>
            <a:spAutoFit/>
          </a:bodyPr>
          <a:lstStyle/>
          <a:p>
            <a:pPr>
              <a:spcBef>
                <a:spcPct val="50000"/>
              </a:spcBef>
            </a:pPr>
            <a:r>
              <a:rPr lang="en-AU"/>
              <a:t>Pancong cake is a coconut cake. It can be served with fruit such as jackfruit or have coconut milk poured on top of it. This is also a well known cake of Bali.</a:t>
            </a:r>
          </a:p>
        </p:txBody>
      </p:sp>
      <p:pic>
        <p:nvPicPr>
          <p:cNvPr id="25604" name="Picture 6" descr="image35a"/>
          <p:cNvPicPr>
            <a:picLocks noChangeAspect="1" noChangeArrowheads="1"/>
          </p:cNvPicPr>
          <p:nvPr/>
        </p:nvPicPr>
        <p:blipFill>
          <a:blip r:embed="rId2" cstate="print"/>
          <a:srcRect/>
          <a:stretch>
            <a:fillRect/>
          </a:stretch>
        </p:blipFill>
        <p:spPr bwMode="auto">
          <a:xfrm>
            <a:off x="6156325" y="1844675"/>
            <a:ext cx="2381250" cy="3343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p:txBody>
          <a:bodyPr/>
          <a:lstStyle/>
          <a:p>
            <a:pPr eaLnBrk="1" hangingPunct="1"/>
            <a:r>
              <a:rPr lang="en-AU" smtClean="0"/>
              <a:t>Bibliografi</a:t>
            </a:r>
          </a:p>
        </p:txBody>
      </p:sp>
      <p:sp>
        <p:nvSpPr>
          <p:cNvPr id="26626" name="Rectangle 3"/>
          <p:cNvSpPr>
            <a:spLocks noGrp="1"/>
          </p:cNvSpPr>
          <p:nvPr>
            <p:ph type="body" idx="1"/>
          </p:nvPr>
        </p:nvSpPr>
        <p:spPr>
          <a:xfrm>
            <a:off x="468313" y="1628775"/>
            <a:ext cx="8229600" cy="4525963"/>
          </a:xfrm>
        </p:spPr>
        <p:txBody>
          <a:bodyPr/>
          <a:lstStyle/>
          <a:p>
            <a:pPr eaLnBrk="1" hangingPunct="1">
              <a:buFont typeface="Arial" charset="0"/>
              <a:buNone/>
            </a:pPr>
            <a:r>
              <a:rPr lang="en-AU" sz="2000" smtClean="0">
                <a:hlinkClick r:id="rId2"/>
              </a:rPr>
              <a:t>http://www.virtualtourist.com/travel/Asia/Indonesia/Special_Capital_Region_of_Jakarta/Jakarta-1218371/Restaurants-Jakarta-Street_Food-BR-1.html</a:t>
            </a:r>
            <a:endParaRPr lang="en-AU" sz="2000" smtClean="0"/>
          </a:p>
          <a:p>
            <a:pPr eaLnBrk="1" hangingPunct="1">
              <a:buFont typeface="Arial" charset="0"/>
              <a:buNone/>
            </a:pPr>
            <a:r>
              <a:rPr lang="en-AU" sz="2000" smtClean="0">
                <a:hlinkClick r:id="rId3"/>
              </a:rPr>
              <a:t>http://www.foodbycountry.com/Germany-to-Japan/Indonesia.html</a:t>
            </a:r>
            <a:endParaRPr lang="en-AU" sz="2000" smtClean="0"/>
          </a:p>
          <a:p>
            <a:pPr eaLnBrk="1" hangingPunct="1">
              <a:buFont typeface="Arial" charset="0"/>
              <a:buNone/>
            </a:pPr>
            <a:r>
              <a:rPr lang="en-AU" sz="2000" smtClean="0">
                <a:hlinkClick r:id="rId4"/>
              </a:rPr>
              <a:t>http://inertz.org/wp-content/uploads/2008/02/indo_fruite_rojak.jpg</a:t>
            </a:r>
            <a:endParaRPr lang="en-AU" sz="2000" smtClean="0"/>
          </a:p>
          <a:p>
            <a:pPr eaLnBrk="1" hangingPunct="1">
              <a:buFont typeface="Arial" charset="0"/>
              <a:buNone/>
            </a:pPr>
            <a:r>
              <a:rPr lang="en-AU" sz="2000" smtClean="0">
                <a:hlinkClick r:id="rId5"/>
              </a:rPr>
              <a:t>http://ananfeatures.files.wordpress.com/2009/06/bakso1.jpg</a:t>
            </a:r>
            <a:r>
              <a:rPr lang="en-AU" sz="2000" smtClean="0"/>
              <a:t> </a:t>
            </a:r>
          </a:p>
          <a:p>
            <a:pPr eaLnBrk="1" hangingPunct="1">
              <a:buFont typeface="Arial" charset="0"/>
              <a:buNone/>
            </a:pPr>
            <a:r>
              <a:rPr lang="en-AU" sz="2000" smtClean="0">
                <a:hlinkClick r:id="rId6"/>
              </a:rPr>
              <a:t>http://networkfood.files.wordpress.com/2009/06/soto-ayam.jpg</a:t>
            </a:r>
            <a:r>
              <a:rPr lang="en-AU" sz="2000" smtClean="0"/>
              <a:t> </a:t>
            </a:r>
          </a:p>
          <a:p>
            <a:pPr eaLnBrk="1" hangingPunct="1">
              <a:buFont typeface="Arial" charset="0"/>
              <a:buNone/>
            </a:pPr>
            <a:r>
              <a:rPr lang="en-AU" sz="2000" smtClean="0"/>
              <a:t> </a:t>
            </a:r>
          </a:p>
          <a:p>
            <a:pPr eaLnBrk="1" hangingPunct="1"/>
            <a:endParaRPr lang="en-AU" sz="1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TotalTime>
  <Words>579</Words>
  <Application>Microsoft Office PowerPoint</Application>
  <PresentationFormat>On-screen Show (4:3)</PresentationFormat>
  <Paragraphs>95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FOOD OF INDONESIA</vt:lpstr>
      <vt:lpstr>Bakso</vt:lpstr>
      <vt:lpstr>Rujak</vt:lpstr>
      <vt:lpstr>Food from Jakarta</vt:lpstr>
      <vt:lpstr>Ikan Bakar</vt:lpstr>
      <vt:lpstr>Nasi Goreng Mentang</vt:lpstr>
      <vt:lpstr>Food from Sumatra</vt:lpstr>
      <vt:lpstr>Soto Sumatra</vt:lpstr>
      <vt:lpstr>Beef Rendang</vt:lpstr>
      <vt:lpstr>Food from Bali</vt:lpstr>
      <vt:lpstr>Sate Lilit </vt:lpstr>
      <vt:lpstr>Kuih Pancong </vt:lpstr>
      <vt:lpstr>Bibliografi</vt:lpstr>
    </vt:vector>
  </TitlesOfParts>
  <Company>Narre Warren South P-12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FOODS FROM JAKARTA</dc:title>
  <dc:creator>user</dc:creator>
  <cp:lastModifiedBy>Admin</cp:lastModifiedBy>
  <cp:revision>8</cp:revision>
  <dcterms:created xsi:type="dcterms:W3CDTF">2009-07-22T04:35:15Z</dcterms:created>
  <dcterms:modified xsi:type="dcterms:W3CDTF">2018-04-04T13:32:35Z</dcterms:modified>
</cp:coreProperties>
</file>