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72" r:id="rId4"/>
    <p:sldId id="258" r:id="rId5"/>
    <p:sldId id="270" r:id="rId6"/>
    <p:sldId id="257" r:id="rId7"/>
    <p:sldId id="264" r:id="rId8"/>
    <p:sldId id="267" r:id="rId9"/>
    <p:sldId id="268" r:id="rId10"/>
    <p:sldId id="260" r:id="rId11"/>
    <p:sldId id="265" r:id="rId12"/>
    <p:sldId id="259" r:id="rId13"/>
    <p:sldId id="261" r:id="rId14"/>
    <p:sldId id="273" r:id="rId15"/>
    <p:sldId id="262" r:id="rId16"/>
    <p:sldId id="263" r:id="rId17"/>
    <p:sldId id="27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8" d="100"/>
          <a:sy n="58" d="100"/>
        </p:scale>
        <p:origin x="-2508" y="-115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08ED3C91-E445-45EE-B247-C009F076FAC8}" type="datetimeFigureOut">
              <a:rPr lang="en-AU" smtClean="0"/>
              <a:pPr/>
              <a:t>4/04/2018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9479608-E554-4F6E-AD13-FFC9C30478B8}" type="slidenum">
              <a:rPr lang="en-AU" smtClean="0"/>
              <a:pPr/>
              <a:t>‹#›</a:t>
            </a:fld>
            <a:endParaRPr lang="en-AU"/>
          </a:p>
        </p:txBody>
      </p:sp>
    </p:spTree>
    <p:extLst>
      <p:ext uri="{BB962C8B-B14F-4D97-AF65-F5344CB8AC3E}">
        <p14:creationId xmlns:p14="http://schemas.microsoft.com/office/powerpoint/2010/main" xmlns="" val="1084397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08ED3C91-E445-45EE-B247-C009F076FAC8}" type="datetimeFigureOut">
              <a:rPr lang="en-AU" smtClean="0"/>
              <a:pPr/>
              <a:t>4/04/2018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9479608-E554-4F6E-AD13-FFC9C30478B8}" type="slidenum">
              <a:rPr lang="en-AU" smtClean="0"/>
              <a:pPr/>
              <a:t>‹#›</a:t>
            </a:fld>
            <a:endParaRPr lang="en-AU"/>
          </a:p>
        </p:txBody>
      </p:sp>
    </p:spTree>
    <p:extLst>
      <p:ext uri="{BB962C8B-B14F-4D97-AF65-F5344CB8AC3E}">
        <p14:creationId xmlns:p14="http://schemas.microsoft.com/office/powerpoint/2010/main" xmlns="" val="737039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8ED3C91-E445-45EE-B247-C009F076FAC8}" type="datetimeFigureOut">
              <a:rPr lang="en-AU" smtClean="0"/>
              <a:pPr/>
              <a:t>4/04/2018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9479608-E554-4F6E-AD13-FFC9C30478B8}" type="slidenum">
              <a:rPr lang="en-AU" smtClean="0"/>
              <a:pPr/>
              <a:t>‹#›</a:t>
            </a:fld>
            <a:endParaRPr lang="en-AU"/>
          </a:p>
        </p:txBody>
      </p:sp>
    </p:spTree>
    <p:extLst>
      <p:ext uri="{BB962C8B-B14F-4D97-AF65-F5344CB8AC3E}">
        <p14:creationId xmlns:p14="http://schemas.microsoft.com/office/powerpoint/2010/main" xmlns="" val="3276536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08ED3C91-E445-45EE-B247-C009F076FAC8}" type="datetimeFigureOut">
              <a:rPr lang="en-AU" smtClean="0"/>
              <a:pPr/>
              <a:t>4/04/2018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9479608-E554-4F6E-AD13-FFC9C30478B8}" type="slidenum">
              <a:rPr lang="en-AU" smtClean="0"/>
              <a:pPr/>
              <a:t>‹#›</a:t>
            </a:fld>
            <a:endParaRPr lang="en-AU"/>
          </a:p>
        </p:txBody>
      </p:sp>
    </p:spTree>
    <p:extLst>
      <p:ext uri="{BB962C8B-B14F-4D97-AF65-F5344CB8AC3E}">
        <p14:creationId xmlns:p14="http://schemas.microsoft.com/office/powerpoint/2010/main" xmlns="" val="1375710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08ED3C91-E445-45EE-B247-C009F076FAC8}" type="datetimeFigureOut">
              <a:rPr lang="en-AU" smtClean="0"/>
              <a:pPr/>
              <a:t>4/04/2018</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D9479608-E554-4F6E-AD13-FFC9C30478B8}" type="slidenum">
              <a:rPr lang="en-AU" smtClean="0"/>
              <a:pPr/>
              <a:t>‹#›</a:t>
            </a:fld>
            <a:endParaRPr lang="en-AU"/>
          </a:p>
        </p:txBody>
      </p:sp>
    </p:spTree>
    <p:extLst>
      <p:ext uri="{BB962C8B-B14F-4D97-AF65-F5344CB8AC3E}">
        <p14:creationId xmlns:p14="http://schemas.microsoft.com/office/powerpoint/2010/main" xmlns="" val="2576777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08ED3C91-E445-45EE-B247-C009F076FAC8}" type="datetimeFigureOut">
              <a:rPr lang="en-AU" smtClean="0"/>
              <a:pPr/>
              <a:t>4/04/2018</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D9479608-E554-4F6E-AD13-FFC9C30478B8}" type="slidenum">
              <a:rPr lang="en-AU" smtClean="0"/>
              <a:pPr/>
              <a:t>‹#›</a:t>
            </a:fld>
            <a:endParaRPr lang="en-AU"/>
          </a:p>
        </p:txBody>
      </p:sp>
    </p:spTree>
    <p:extLst>
      <p:ext uri="{BB962C8B-B14F-4D97-AF65-F5344CB8AC3E}">
        <p14:creationId xmlns:p14="http://schemas.microsoft.com/office/powerpoint/2010/main" xmlns="" val="2481039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ED3C91-E445-45EE-B247-C009F076FAC8}" type="datetimeFigureOut">
              <a:rPr lang="en-AU" smtClean="0"/>
              <a:pPr/>
              <a:t>4/04/2018</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D9479608-E554-4F6E-AD13-FFC9C30478B8}" type="slidenum">
              <a:rPr lang="en-AU" smtClean="0"/>
              <a:pPr/>
              <a:t>‹#›</a:t>
            </a:fld>
            <a:endParaRPr lang="en-AU"/>
          </a:p>
        </p:txBody>
      </p:sp>
    </p:spTree>
    <p:extLst>
      <p:ext uri="{BB962C8B-B14F-4D97-AF65-F5344CB8AC3E}">
        <p14:creationId xmlns:p14="http://schemas.microsoft.com/office/powerpoint/2010/main" xmlns="" val="2034474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ED3C91-E445-45EE-B247-C009F076FAC8}" type="datetimeFigureOut">
              <a:rPr lang="en-AU" smtClean="0"/>
              <a:pPr/>
              <a:t>4/04/2018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9479608-E554-4F6E-AD13-FFC9C30478B8}" type="slidenum">
              <a:rPr lang="en-AU" smtClean="0"/>
              <a:pPr/>
              <a:t>‹#›</a:t>
            </a:fld>
            <a:endParaRPr lang="en-AU"/>
          </a:p>
        </p:txBody>
      </p:sp>
    </p:spTree>
    <p:extLst>
      <p:ext uri="{BB962C8B-B14F-4D97-AF65-F5344CB8AC3E}">
        <p14:creationId xmlns:p14="http://schemas.microsoft.com/office/powerpoint/2010/main" xmlns="" val="401569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ED3C91-E445-45EE-B247-C009F076FAC8}" type="datetimeFigureOut">
              <a:rPr lang="en-AU" smtClean="0"/>
              <a:pPr/>
              <a:t>4/04/2018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9479608-E554-4F6E-AD13-FFC9C30478B8}" type="slidenum">
              <a:rPr lang="en-AU" smtClean="0"/>
              <a:pPr/>
              <a:t>‹#›</a:t>
            </a:fld>
            <a:endParaRPr lang="en-AU"/>
          </a:p>
        </p:txBody>
      </p:sp>
    </p:spTree>
    <p:extLst>
      <p:ext uri="{BB962C8B-B14F-4D97-AF65-F5344CB8AC3E}">
        <p14:creationId xmlns:p14="http://schemas.microsoft.com/office/powerpoint/2010/main" xmlns="" val="2418025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08ED3C91-E445-45EE-B247-C009F076FAC8}" type="datetimeFigureOut">
              <a:rPr lang="en-AU" smtClean="0"/>
              <a:pPr/>
              <a:t>4/04/2018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9479608-E554-4F6E-AD13-FFC9C30478B8}" type="slidenum">
              <a:rPr lang="en-AU" smtClean="0"/>
              <a:pPr/>
              <a:t>‹#›</a:t>
            </a:fld>
            <a:endParaRPr lang="en-AU"/>
          </a:p>
        </p:txBody>
      </p:sp>
    </p:spTree>
    <p:extLst>
      <p:ext uri="{BB962C8B-B14F-4D97-AF65-F5344CB8AC3E}">
        <p14:creationId xmlns:p14="http://schemas.microsoft.com/office/powerpoint/2010/main" xmlns="" val="1302444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08ED3C91-E445-45EE-B247-C009F076FAC8}" type="datetimeFigureOut">
              <a:rPr lang="en-AU" smtClean="0"/>
              <a:pPr/>
              <a:t>4/04/2018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9479608-E554-4F6E-AD13-FFC9C30478B8}" type="slidenum">
              <a:rPr lang="en-AU" smtClean="0"/>
              <a:pPr/>
              <a:t>‹#›</a:t>
            </a:fld>
            <a:endParaRPr lang="en-AU"/>
          </a:p>
        </p:txBody>
      </p:sp>
    </p:spTree>
    <p:extLst>
      <p:ext uri="{BB962C8B-B14F-4D97-AF65-F5344CB8AC3E}">
        <p14:creationId xmlns:p14="http://schemas.microsoft.com/office/powerpoint/2010/main" xmlns="" val="485012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D3C91-E445-45EE-B247-C009F076FAC8}" type="datetimeFigureOut">
              <a:rPr lang="en-AU" smtClean="0"/>
              <a:pPr/>
              <a:t>4/04/2018</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479608-E554-4F6E-AD13-FFC9C30478B8}" type="slidenum">
              <a:rPr lang="en-AU" smtClean="0"/>
              <a:pPr/>
              <a:t>‹#›</a:t>
            </a:fld>
            <a:endParaRPr lang="en-AU"/>
          </a:p>
        </p:txBody>
      </p:sp>
    </p:spTree>
    <p:extLst>
      <p:ext uri="{BB962C8B-B14F-4D97-AF65-F5344CB8AC3E}">
        <p14:creationId xmlns:p14="http://schemas.microsoft.com/office/powerpoint/2010/main" xmlns="" val="10982277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39552" y="1268760"/>
            <a:ext cx="7992888" cy="4690166"/>
          </a:xfrm>
          <a:prstGeom prst="rect">
            <a:avLst/>
          </a:prstGeom>
        </p:spPr>
      </p:pic>
    </p:spTree>
    <p:extLst>
      <p:ext uri="{BB962C8B-B14F-4D97-AF65-F5344CB8AC3E}">
        <p14:creationId xmlns:p14="http://schemas.microsoft.com/office/powerpoint/2010/main" xmlns="" val="791983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stretch>
            <a:fillRect/>
          </a:stretch>
        </p:blipFill>
        <p:spPr>
          <a:xfrm>
            <a:off x="1365226" y="1261684"/>
            <a:ext cx="6413548" cy="4334632"/>
          </a:xfrm>
          <a:prstGeom prst="rect">
            <a:avLst/>
          </a:prstGeom>
        </p:spPr>
      </p:pic>
    </p:spTree>
    <p:extLst>
      <p:ext uri="{BB962C8B-B14F-4D97-AF65-F5344CB8AC3E}">
        <p14:creationId xmlns:p14="http://schemas.microsoft.com/office/powerpoint/2010/main" xmlns="" val="479531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1691680" y="260648"/>
            <a:ext cx="5438775" cy="2819400"/>
          </a:xfrm>
          <a:prstGeom prst="rect">
            <a:avLst/>
          </a:prstGeom>
        </p:spPr>
      </p:pic>
      <p:sp>
        <p:nvSpPr>
          <p:cNvPr id="3" name="Content Placeholder 2"/>
          <p:cNvSpPr>
            <a:spLocks noGrp="1"/>
          </p:cNvSpPr>
          <p:nvPr>
            <p:ph idx="1"/>
          </p:nvPr>
        </p:nvSpPr>
        <p:spPr>
          <a:xfrm>
            <a:off x="457200" y="2996952"/>
            <a:ext cx="8229600" cy="3129211"/>
          </a:xfrm>
        </p:spPr>
        <p:txBody>
          <a:bodyPr>
            <a:normAutofit/>
          </a:bodyPr>
          <a:lstStyle/>
          <a:p>
            <a:r>
              <a:rPr lang="en-US" sz="2400" dirty="0"/>
              <a:t>Independence Day of Indonesia is a day that marks when Indonesia was declared Independent from the Netherlands. This day is filled with festivities and celebrations. Despite the fact that Indonesia declared its independence from the Dutch Government on August 17, 1945, it wasn’t until 2005 that the Dutch accepted this date as the official date for Indonesia’s independence.</a:t>
            </a:r>
          </a:p>
        </p:txBody>
      </p:sp>
    </p:spTree>
    <p:extLst>
      <p:ext uri="{BB962C8B-B14F-4D97-AF65-F5344CB8AC3E}">
        <p14:creationId xmlns:p14="http://schemas.microsoft.com/office/powerpoint/2010/main" xmlns="" val="3025521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23728" y="1806008"/>
            <a:ext cx="4320479" cy="36303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14522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797152"/>
            <a:ext cx="8229600" cy="1143000"/>
          </a:xfrm>
        </p:spPr>
        <p:txBody>
          <a:bodyPr>
            <a:normAutofit/>
          </a:bodyPr>
          <a:lstStyle/>
          <a:p>
            <a:pPr algn="l"/>
            <a:r>
              <a:rPr lang="en-AU" sz="2000" dirty="0" smtClean="0"/>
              <a:t>FLAGS FOR SALE. Indonesian flags are displayed for sale in the street, ahead of Indonesia's Independence Day celebrations in Banda Aceh, Indonesia</a:t>
            </a:r>
            <a:r>
              <a:rPr lang="en-AU" sz="2000" dirty="0"/>
              <a:t>.</a:t>
            </a:r>
          </a:p>
        </p:txBody>
      </p:sp>
      <p:pic>
        <p:nvPicPr>
          <p:cNvPr id="15362"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59632" y="260648"/>
            <a:ext cx="6779782" cy="45259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745576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149080"/>
            <a:ext cx="8229600" cy="1143000"/>
          </a:xfrm>
        </p:spPr>
        <p:txBody>
          <a:bodyPr>
            <a:noAutofit/>
          </a:bodyPr>
          <a:lstStyle/>
          <a:p>
            <a:pPr algn="l"/>
            <a:r>
              <a:rPr lang="en-AU" sz="2000" dirty="0" smtClean="0">
                <a:latin typeface="+mn-lt"/>
              </a:rPr>
              <a:t>Preparations for the patriotic celebrations begin weeks before the 17th of August. High-rise office buildings around town sprout large banners or lighted designs, fences around the presidential palace and many government offices are draped in red and white bunting.</a:t>
            </a:r>
            <a:endParaRPr lang="en-AU" sz="2000" dirty="0">
              <a:latin typeface="+mn-lt"/>
            </a:endParaRPr>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2483768" y="1052736"/>
            <a:ext cx="4256922" cy="283351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422958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157192"/>
            <a:ext cx="8229600" cy="1143000"/>
          </a:xfrm>
        </p:spPr>
        <p:txBody>
          <a:bodyPr>
            <a:normAutofit/>
          </a:bodyPr>
          <a:lstStyle/>
          <a:p>
            <a:pPr algn="l"/>
            <a:r>
              <a:rPr lang="en-AU" sz="1800" b="0" i="0" dirty="0" smtClean="0">
                <a:effectLst/>
                <a:latin typeface="Arial"/>
              </a:rPr>
              <a:t>Flag bearers hoist Indonesian national Red-White flag during a ceremony commemorating the country's Independence Day at </a:t>
            </a:r>
            <a:r>
              <a:rPr lang="en-AU" sz="1800" b="0" i="0" dirty="0" err="1" smtClean="0">
                <a:effectLst/>
                <a:latin typeface="Arial"/>
              </a:rPr>
              <a:t>Merdeka</a:t>
            </a:r>
            <a:r>
              <a:rPr lang="en-AU" sz="1800" b="0" i="0" dirty="0" smtClean="0">
                <a:effectLst/>
                <a:latin typeface="Arial"/>
              </a:rPr>
              <a:t> Palace in Jakarta, Indonesia.</a:t>
            </a:r>
            <a:endParaRPr lang="en-AU" sz="1800" dirty="0"/>
          </a:p>
        </p:txBody>
      </p:sp>
      <p:pic>
        <p:nvPicPr>
          <p:cNvPr id="9218"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03648" y="980728"/>
            <a:ext cx="5901366" cy="393040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616403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869160"/>
            <a:ext cx="8229600" cy="1143000"/>
          </a:xfrm>
        </p:spPr>
        <p:txBody>
          <a:bodyPr>
            <a:normAutofit/>
          </a:bodyPr>
          <a:lstStyle/>
          <a:p>
            <a:pPr algn="l"/>
            <a:r>
              <a:rPr lang="en-AU" sz="2000" dirty="0" smtClean="0"/>
              <a:t>INDEPENDENCE PARADE. Presidential honour guards take part in a ceremony marking the 69th Indonesian Independence day in Jakarta on August 17, 2014.</a:t>
            </a:r>
            <a:endParaRPr lang="en-AU" sz="2000" dirty="0"/>
          </a:p>
        </p:txBody>
      </p:sp>
      <p:pic>
        <p:nvPicPr>
          <p:cNvPr id="12290"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59632" y="260648"/>
            <a:ext cx="6567083" cy="45259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542746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221088"/>
            <a:ext cx="8229600" cy="1143000"/>
          </a:xfrm>
        </p:spPr>
        <p:txBody>
          <a:bodyPr>
            <a:normAutofit/>
          </a:bodyPr>
          <a:lstStyle/>
          <a:p>
            <a:pPr algn="l"/>
            <a:r>
              <a:rPr lang="en-AU" sz="2000" dirty="0" smtClean="0"/>
              <a:t>AIR FORCE. Indonesian Air Force's fighter aircraft fly over the parade ground during the 69th Independence Day Anniversary at the State Palace in Jakarta on August 17, 2014.</a:t>
            </a:r>
            <a:endParaRPr lang="en-AU" sz="2000" dirty="0"/>
          </a:p>
        </p:txBody>
      </p:sp>
      <p:pic>
        <p:nvPicPr>
          <p:cNvPr id="13314"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15616" y="980728"/>
            <a:ext cx="7048500" cy="30384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06419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pic>
        <p:nvPicPr>
          <p:cNvPr id="5122"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03420" y="1628799"/>
            <a:ext cx="5860868" cy="400645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365244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869160"/>
            <a:ext cx="8229600" cy="1143000"/>
          </a:xfrm>
        </p:spPr>
        <p:txBody>
          <a:bodyPr>
            <a:normAutofit/>
          </a:bodyPr>
          <a:lstStyle/>
          <a:p>
            <a:pPr algn="l"/>
            <a:r>
              <a:rPr lang="en-AU" sz="1800" dirty="0" smtClean="0"/>
              <a:t>Students hold Indonesian national flags to celebrate Indonesian Independence Day in Solo. August 17th marks the anniversary of the country's independence from former colonial power The Netherlands.</a:t>
            </a:r>
            <a:endParaRPr lang="en-AU" sz="1800" dirty="0"/>
          </a:p>
        </p:txBody>
      </p:sp>
      <p:pic>
        <p:nvPicPr>
          <p:cNvPr id="10243" name="Picture 3"/>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1640" y="260648"/>
            <a:ext cx="6793190" cy="45259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617213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63688" y="1268760"/>
            <a:ext cx="6034617" cy="45259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413481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581128"/>
            <a:ext cx="8229600" cy="1143000"/>
          </a:xfrm>
        </p:spPr>
        <p:txBody>
          <a:bodyPr>
            <a:normAutofit/>
          </a:bodyPr>
          <a:lstStyle/>
          <a:p>
            <a:pPr algn="l"/>
            <a:r>
              <a:rPr lang="en-AU" sz="2000" dirty="0" err="1" smtClean="0"/>
              <a:t>PANJAT</a:t>
            </a:r>
            <a:r>
              <a:rPr lang="en-AU" sz="2000" dirty="0" smtClean="0"/>
              <a:t> PINANG. Contestants help one another to climb greasy poles to reach prizes hung at the top during the celebrations of Indonesia's Independence Day in Jakarta Aug. 17.</a:t>
            </a:r>
            <a:endParaRPr lang="en-AU" sz="2000" dirty="0"/>
          </a:p>
        </p:txBody>
      </p:sp>
      <p:pic>
        <p:nvPicPr>
          <p:cNvPr id="6146"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00952" y="1628800"/>
            <a:ext cx="3897340" cy="252028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48064" y="764704"/>
            <a:ext cx="2857500" cy="39719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767298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501008"/>
            <a:ext cx="8229600" cy="2016224"/>
          </a:xfrm>
        </p:spPr>
        <p:txBody>
          <a:bodyPr>
            <a:normAutofit/>
          </a:bodyPr>
          <a:lstStyle/>
          <a:p>
            <a:pPr algn="l"/>
            <a:r>
              <a:rPr lang="en-US" sz="2000" dirty="0"/>
              <a:t>Football Cone</a:t>
            </a:r>
            <a:br>
              <a:rPr lang="en-US" sz="2000" dirty="0"/>
            </a:br>
            <a:r>
              <a:rPr lang="en-US" sz="2000" dirty="0"/>
              <a:t>What makes this competition different from a regular football match is that each player is required to cover his or her face with a cone, making it far harder to see the ball. A bit like watching someone stumble in the dark, this contest is always amusing to watch because it can take participants quite a lot of time and effort to kick the ball and reach the goal.</a:t>
            </a:r>
          </a:p>
        </p:txBody>
      </p:sp>
      <p:pic>
        <p:nvPicPr>
          <p:cNvPr id="4" name="Content Placeholder 3"/>
          <p:cNvPicPr>
            <a:picLocks noGrp="1" noChangeAspect="1"/>
          </p:cNvPicPr>
          <p:nvPr>
            <p:ph idx="1"/>
          </p:nvPr>
        </p:nvPicPr>
        <p:blipFill>
          <a:blip r:embed="rId2" cstate="print"/>
          <a:stretch>
            <a:fillRect/>
          </a:stretch>
        </p:blipFill>
        <p:spPr>
          <a:xfrm>
            <a:off x="2369184" y="274637"/>
            <a:ext cx="4723096" cy="3136713"/>
          </a:xfrm>
          <a:prstGeom prst="rect">
            <a:avLst/>
          </a:prstGeom>
        </p:spPr>
      </p:pic>
    </p:spTree>
    <p:extLst>
      <p:ext uri="{BB962C8B-B14F-4D97-AF65-F5344CB8AC3E}">
        <p14:creationId xmlns:p14="http://schemas.microsoft.com/office/powerpoint/2010/main" xmlns="" val="3427133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717032"/>
            <a:ext cx="8229600" cy="1512168"/>
          </a:xfrm>
        </p:spPr>
        <p:txBody>
          <a:bodyPr>
            <a:normAutofit/>
          </a:bodyPr>
          <a:lstStyle/>
          <a:p>
            <a:pPr algn="l"/>
            <a:r>
              <a:rPr lang="en-US" sz="2000" dirty="0"/>
              <a:t>Kerupuk Eating Competition</a:t>
            </a:r>
            <a:br>
              <a:rPr lang="en-US" sz="2000" dirty="0"/>
            </a:br>
            <a:r>
              <a:rPr lang="en-US" sz="2000" dirty="0" err="1"/>
              <a:t>Lomba</a:t>
            </a:r>
            <a:r>
              <a:rPr lang="en-US" sz="2000" dirty="0"/>
              <a:t> </a:t>
            </a:r>
            <a:r>
              <a:rPr lang="en-US" sz="2000" dirty="0" err="1"/>
              <a:t>makan</a:t>
            </a:r>
            <a:r>
              <a:rPr lang="en-US" sz="2000" dirty="0"/>
              <a:t> </a:t>
            </a:r>
            <a:r>
              <a:rPr lang="en-US" sz="2000" dirty="0" err="1"/>
              <a:t>kerupuk</a:t>
            </a:r>
            <a:r>
              <a:rPr lang="en-US" sz="2000" dirty="0"/>
              <a:t>, or the cracker eating contest, is one of the most popular Independence Day competitions.</a:t>
            </a:r>
            <a:endParaRPr lang="en-AU" sz="2000" dirty="0"/>
          </a:p>
        </p:txBody>
      </p:sp>
      <p:pic>
        <p:nvPicPr>
          <p:cNvPr id="7170"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47664" y="188640"/>
            <a:ext cx="5249827" cy="33773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637520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149080"/>
            <a:ext cx="8229600" cy="1143000"/>
          </a:xfrm>
        </p:spPr>
        <p:txBody>
          <a:bodyPr>
            <a:normAutofit/>
          </a:bodyPr>
          <a:lstStyle/>
          <a:p>
            <a:pPr algn="l"/>
            <a:r>
              <a:rPr lang="en-US" sz="2000" dirty="0"/>
              <a:t>Indonesian women participate in a sack race during celebrations to commemorate the Indonesia’s Independence Day in </a:t>
            </a:r>
            <a:r>
              <a:rPr lang="en-US" sz="2000" dirty="0" smtClean="0"/>
              <a:t>Surabaya.</a:t>
            </a:r>
            <a:endParaRPr lang="en-AU" sz="2000" dirty="0"/>
          </a:p>
        </p:txBody>
      </p:sp>
      <p:pic>
        <p:nvPicPr>
          <p:cNvPr id="4" name="Content Placeholder 3"/>
          <p:cNvPicPr>
            <a:picLocks noGrp="1" noChangeAspect="1"/>
          </p:cNvPicPr>
          <p:nvPr>
            <p:ph idx="1"/>
          </p:nvPr>
        </p:nvPicPr>
        <p:blipFill>
          <a:blip r:embed="rId2" cstate="print"/>
          <a:stretch>
            <a:fillRect/>
          </a:stretch>
        </p:blipFill>
        <p:spPr>
          <a:xfrm>
            <a:off x="1619672" y="274638"/>
            <a:ext cx="5559415" cy="3692131"/>
          </a:xfrm>
          <a:prstGeom prst="rect">
            <a:avLst/>
          </a:prstGeom>
        </p:spPr>
      </p:pic>
    </p:spTree>
    <p:extLst>
      <p:ext uri="{BB962C8B-B14F-4D97-AF65-F5344CB8AC3E}">
        <p14:creationId xmlns:p14="http://schemas.microsoft.com/office/powerpoint/2010/main" xmlns="" val="445191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4581128"/>
            <a:ext cx="8229600" cy="1143000"/>
          </a:xfrm>
        </p:spPr>
        <p:txBody>
          <a:bodyPr>
            <a:normAutofit/>
          </a:bodyPr>
          <a:lstStyle/>
          <a:p>
            <a:pPr algn="l"/>
            <a:r>
              <a:rPr lang="en-AU" sz="2000" dirty="0" smtClean="0"/>
              <a:t> In many neighbourhoods, people will perform communal work known as ‘</a:t>
            </a:r>
            <a:r>
              <a:rPr lang="en-AU" sz="2000" dirty="0" err="1" smtClean="0"/>
              <a:t>gotong-royong</a:t>
            </a:r>
            <a:r>
              <a:rPr lang="en-AU" sz="2000" smtClean="0"/>
              <a:t>’, </a:t>
            </a:r>
            <a:r>
              <a:rPr lang="en-AU" sz="2000" dirty="0" smtClean="0"/>
              <a:t>which often involves gathering to clean up their neighbourhood together.</a:t>
            </a:r>
            <a:endParaRPr lang="en-AU" sz="2000" dirty="0"/>
          </a:p>
        </p:txBody>
      </p:sp>
      <p:pic>
        <p:nvPicPr>
          <p:cNvPr id="16386"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2051720" y="836712"/>
            <a:ext cx="5083644" cy="338437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8506798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TotalTime>
  <Words>319</Words>
  <Application>Microsoft Office PowerPoint</Application>
  <PresentationFormat>On-screen Show (4:3)</PresentationFormat>
  <Paragraphs>12</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Slide 2</vt:lpstr>
      <vt:lpstr>Slide 3</vt:lpstr>
      <vt:lpstr>Slide 4</vt:lpstr>
      <vt:lpstr>FLAGS FOR SALE. Indonesian flags are displayed for sale in the street, ahead of Indonesia's Independence Day celebrations in Banda Aceh, Indonesia.</vt:lpstr>
      <vt:lpstr>Preparations for the patriotic celebrations begin weeks before the 17th of August. High-rise office buildings around town sprout large banners or lighted designs, fences around the presidential palace and many government offices are draped in red and white bunting.</vt:lpstr>
      <vt:lpstr>Flag bearers hoist Indonesian national Red-White flag during a ceremony commemorating the country's Independence Day at Merdeka Palace in Jakarta, Indonesia.</vt:lpstr>
      <vt:lpstr>INDEPENDENCE PARADE. Presidential honour guards take part in a ceremony marking the 69th Indonesian Independence day in Jakarta on August 17, 2014.</vt:lpstr>
      <vt:lpstr>AIR FORCE. Indonesian Air Force's fighter aircraft fly over the parade ground during the 69th Independence Day Anniversary at the State Palace in Jakarta on August 17, 2014.</vt:lpstr>
      <vt:lpstr>Slide 10</vt:lpstr>
      <vt:lpstr>Students hold Indonesian national flags to celebrate Indonesian Independence Day in Solo. August 17th marks the anniversary of the country's independence from former colonial power The Netherlands.</vt:lpstr>
      <vt:lpstr>Slide 12</vt:lpstr>
      <vt:lpstr>PANJAT PINANG. Contestants help one another to climb greasy poles to reach prizes hung at the top during the celebrations of Indonesia's Independence Day in Jakarta Aug. 17.</vt:lpstr>
      <vt:lpstr>Football Cone What makes this competition different from a regular football match is that each player is required to cover his or her face with a cone, making it far harder to see the ball. A bit like watching someone stumble in the dark, this contest is always amusing to watch because it can take participants quite a lot of time and effort to kick the ball and reach the goal.</vt:lpstr>
      <vt:lpstr>Kerupuk Eating Competition Lomba makan kerupuk, or the cracker eating contest, is one of the most popular Independence Day competitions.</vt:lpstr>
      <vt:lpstr>Indonesian women participate in a sack race during celebrations to commemorate the Indonesia’s Independence Day in Surabaya.</vt:lpstr>
      <vt:lpstr> In many neighbourhoods, people will perform communal work known as ‘gotong-royong’, which often involves gathering to clean up their neighbourhood together.</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Estelita</dc:creator>
  <cp:lastModifiedBy>Admin</cp:lastModifiedBy>
  <cp:revision>12</cp:revision>
  <dcterms:created xsi:type="dcterms:W3CDTF">2014-08-17T14:03:07Z</dcterms:created>
  <dcterms:modified xsi:type="dcterms:W3CDTF">2018-04-04T13:42:07Z</dcterms:modified>
</cp:coreProperties>
</file>